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8.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0"/>
  </p:notesMasterIdLst>
  <p:sldIdLst>
    <p:sldId id="271" r:id="rId5"/>
    <p:sldId id="280" r:id="rId6"/>
    <p:sldId id="281" r:id="rId7"/>
    <p:sldId id="282" r:id="rId8"/>
    <p:sldId id="279" r:id="rId9"/>
    <p:sldId id="284" r:id="rId10"/>
    <p:sldId id="594" r:id="rId11"/>
    <p:sldId id="598" r:id="rId12"/>
    <p:sldId id="272" r:id="rId13"/>
    <p:sldId id="273" r:id="rId14"/>
    <p:sldId id="274" r:id="rId15"/>
    <p:sldId id="596" r:id="rId16"/>
    <p:sldId id="275" r:id="rId17"/>
    <p:sldId id="276" r:id="rId18"/>
    <p:sldId id="277" r:id="rId19"/>
    <p:sldId id="597" r:id="rId20"/>
    <p:sldId id="278" r:id="rId21"/>
    <p:sldId id="285" r:id="rId22"/>
    <p:sldId id="419" r:id="rId23"/>
    <p:sldId id="484" r:id="rId24"/>
    <p:sldId id="435" r:id="rId25"/>
    <p:sldId id="459" r:id="rId26"/>
    <p:sldId id="599" r:id="rId27"/>
    <p:sldId id="485" r:id="rId28"/>
    <p:sldId id="486" r:id="rId29"/>
    <p:sldId id="600" r:id="rId30"/>
    <p:sldId id="595" r:id="rId31"/>
    <p:sldId id="457" r:id="rId32"/>
    <p:sldId id="489" r:id="rId33"/>
    <p:sldId id="286" r:id="rId34"/>
    <p:sldId id="287" r:id="rId35"/>
    <p:sldId id="288" r:id="rId36"/>
    <p:sldId id="601" r:id="rId37"/>
    <p:sldId id="629" r:id="rId38"/>
    <p:sldId id="638" r:id="rId39"/>
    <p:sldId id="602" r:id="rId40"/>
    <p:sldId id="603" r:id="rId41"/>
    <p:sldId id="604" r:id="rId42"/>
    <p:sldId id="605" r:id="rId43"/>
    <p:sldId id="477" r:id="rId44"/>
    <p:sldId id="606" r:id="rId45"/>
    <p:sldId id="472" r:id="rId46"/>
    <p:sldId id="458" r:id="rId47"/>
    <p:sldId id="476" r:id="rId48"/>
    <p:sldId id="461" r:id="rId49"/>
    <p:sldId id="462" r:id="rId50"/>
    <p:sldId id="463" r:id="rId51"/>
    <p:sldId id="465" r:id="rId52"/>
    <p:sldId id="466" r:id="rId53"/>
    <p:sldId id="467" r:id="rId54"/>
    <p:sldId id="468" r:id="rId55"/>
    <p:sldId id="469" r:id="rId56"/>
    <p:sldId id="470" r:id="rId57"/>
    <p:sldId id="478" r:id="rId58"/>
    <p:sldId id="475" r:id="rId59"/>
    <p:sldId id="483" r:id="rId60"/>
    <p:sldId id="482" r:id="rId61"/>
    <p:sldId id="474" r:id="rId62"/>
    <p:sldId id="607" r:id="rId63"/>
    <p:sldId id="487" r:id="rId64"/>
    <p:sldId id="473" r:id="rId65"/>
    <p:sldId id="608" r:id="rId66"/>
    <p:sldId id="639" r:id="rId67"/>
    <p:sldId id="610" r:id="rId68"/>
    <p:sldId id="611" r:id="rId69"/>
    <p:sldId id="424" r:id="rId70"/>
    <p:sldId id="430" r:id="rId71"/>
    <p:sldId id="421" r:id="rId72"/>
    <p:sldId id="425" r:id="rId73"/>
    <p:sldId id="426" r:id="rId74"/>
    <p:sldId id="429" r:id="rId75"/>
    <p:sldId id="612" r:id="rId76"/>
    <p:sldId id="613" r:id="rId77"/>
    <p:sldId id="614" r:id="rId78"/>
    <p:sldId id="464" r:id="rId79"/>
    <p:sldId id="615" r:id="rId80"/>
    <p:sldId id="616" r:id="rId81"/>
    <p:sldId id="625" r:id="rId82"/>
    <p:sldId id="631" r:id="rId83"/>
    <p:sldId id="640" r:id="rId84"/>
    <p:sldId id="617" r:id="rId85"/>
    <p:sldId id="434" r:id="rId86"/>
    <p:sldId id="436" r:id="rId87"/>
    <p:sldId id="446" r:id="rId88"/>
    <p:sldId id="439" r:id="rId89"/>
    <p:sldId id="447" r:id="rId90"/>
    <p:sldId id="437" r:id="rId91"/>
    <p:sldId id="449" r:id="rId92"/>
    <p:sldId id="618" r:id="rId93"/>
    <p:sldId id="619" r:id="rId94"/>
    <p:sldId id="620" r:id="rId95"/>
    <p:sldId id="621" r:id="rId96"/>
    <p:sldId id="622" r:id="rId97"/>
    <p:sldId id="471" r:id="rId98"/>
    <p:sldId id="623" r:id="rId99"/>
    <p:sldId id="624" r:id="rId100"/>
    <p:sldId id="460" r:id="rId101"/>
    <p:sldId id="455" r:id="rId102"/>
    <p:sldId id="456" r:id="rId103"/>
    <p:sldId id="637" r:id="rId104"/>
    <p:sldId id="633" r:id="rId105"/>
    <p:sldId id="634" r:id="rId106"/>
    <p:sldId id="635" r:id="rId107"/>
    <p:sldId id="636" r:id="rId108"/>
    <p:sldId id="25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Yung-Hsin" initials="SYH" lastIdx="1" clrIdx="0">
    <p:extLst>
      <p:ext uri="{19B8F6BF-5375-455C-9EA6-DF929625EA0E}">
        <p15:presenceInfo xmlns:p15="http://schemas.microsoft.com/office/powerpoint/2012/main" userId="S::yung-hsin.sun@stantec.com::145beff0-9b70-45f3-b317-f0099f6ace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3E52"/>
    <a:srgbClr val="C4A881"/>
    <a:srgbClr val="C1A57E"/>
    <a:srgbClr val="003E51"/>
    <a:srgbClr val="244A9F"/>
    <a:srgbClr val="7A5F36"/>
    <a:srgbClr val="CB9F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CBFBC-9323-4E3A-B185-74075E06CD0C}" v="116" dt="2021-06-30T16:05:46.131"/>
    <p1510:client id="{E512F45B-E78E-4EC7-A1D4-40A10ADFD196}" v="3" dt="2021-06-30T13:17:16.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p:restoredTop sz="94422"/>
  </p:normalViewPr>
  <p:slideViewPr>
    <p:cSldViewPr snapToGrid="0" snapToObjects="1">
      <p:cViewPr varScale="1">
        <p:scale>
          <a:sx n="116" d="100"/>
          <a:sy n="116" d="100"/>
        </p:scale>
        <p:origin x="720" y="192"/>
      </p:cViewPr>
      <p:guideLst/>
    </p:cSldViewPr>
  </p:slideViewPr>
  <p:notesTextViewPr>
    <p:cViewPr>
      <p:scale>
        <a:sx n="1" d="1"/>
        <a:sy n="1" d="1"/>
      </p:scale>
      <p:origin x="0" y="0"/>
    </p:cViewPr>
  </p:notesTextViewPr>
  <p:sorterViewPr>
    <p:cViewPr>
      <p:scale>
        <a:sx n="44" d="100"/>
        <a:sy n="44" d="100"/>
      </p:scale>
      <p:origin x="0" y="-50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682-4E8D-BB2B-15F56227C5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682-4E8D-BB2B-15F56227C5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682-4E8D-BB2B-15F56227C5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682-4E8D-BB2B-15F56227C5D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8B3E-45F7-8949-5BC75DFF590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A234-4E08-B5CD-FC65E8AAB4DC}"/>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A234-4E08-B5CD-FC65E8AAB4DC}"/>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A234-4E08-B5CD-FC65E8AAB4DC}"/>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9419-4B60-ADD6-DD23879BDF67}"/>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9419-4B60-ADD6-DD23879BDF67}"/>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9419-4B60-ADD6-DD23879BDF67}"/>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B735-4777-92BF-82A59FAF43D0}"/>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B735-4777-92BF-82A59FAF43D0}"/>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B735-4777-92BF-82A59FAF43D0}"/>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4A10-47DE-9B94-2B7ACD441081}"/>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4A10-47DE-9B94-2B7ACD441081}"/>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4A10-47DE-9B94-2B7ACD441081}"/>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E606-4467-BF43-58CB72B83B51}"/>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E606-4467-BF43-58CB72B83B51}"/>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E606-4467-BF43-58CB72B83B51}"/>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94AC-4DB8-9AA5-A882B487C95F}"/>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94AC-4DB8-9AA5-A882B487C95F}"/>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94AC-4DB8-9AA5-A882B487C95F}"/>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B0A0-48C7-8795-75FDD276DA52}"/>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B0A0-48C7-8795-75FDD276DA52}"/>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B0A0-48C7-8795-75FDD276DA52}"/>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43EF-44DC-B8E5-C0683C32C6ED}"/>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43EF-44DC-B8E5-C0683C32C6ED}"/>
              </c:ext>
            </c:extLst>
          </c:dPt>
          <c:cat>
            <c:strRef>
              <c:f>Sheet1!$A$2:$A$3</c:f>
              <c:strCache>
                <c:ptCount val="2"/>
                <c:pt idx="0">
                  <c:v>Progress</c:v>
                </c:pt>
                <c:pt idx="1">
                  <c:v>Undone</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43EF-44DC-B8E5-C0683C32C6ED}"/>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5979-4899-8A84-862E58D4F2E5}"/>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5979-4899-8A84-862E58D4F2E5}"/>
              </c:ext>
            </c:extLst>
          </c:dPt>
          <c:cat>
            <c:strRef>
              <c:f>Sheet1!$A$2:$A$3</c:f>
              <c:strCache>
                <c:ptCount val="2"/>
                <c:pt idx="0">
                  <c:v>Progress</c:v>
                </c:pt>
                <c:pt idx="1">
                  <c:v>Undone</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5979-4899-8A84-862E58D4F2E5}"/>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91156503753142"/>
          <c:y val="0.17329711088782207"/>
          <c:w val="0.56921753526743168"/>
          <c:h val="0.65340577822435586"/>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C721-48A2-87DA-77AFB41F26A7}"/>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C721-48A2-87DA-77AFB41F26A7}"/>
              </c:ext>
            </c:extLst>
          </c:dPt>
          <c:cat>
            <c:strRef>
              <c:f>Sheet1!$A$2:$A$3</c:f>
              <c:strCache>
                <c:ptCount val="2"/>
                <c:pt idx="0">
                  <c:v>Progress</c:v>
                </c:pt>
                <c:pt idx="1">
                  <c:v>Undone</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C721-48A2-87DA-77AFB41F26A7}"/>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DF0B-46A6-8531-788A08F387CD}"/>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DF0B-46A6-8531-788A08F387CD}"/>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DF0B-46A6-8531-788A08F387CD}"/>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3A0C-4BC6-A8AA-ABEBD274EC3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3A0C-4BC6-A8AA-ABEBD274EC3B}"/>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3A0C-4BC6-A8AA-ABEBD274EC3B}"/>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D177-4C23-9C53-E9AF43CC4743}"/>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D177-4C23-9C53-E9AF43CC4743}"/>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D177-4C23-9C53-E9AF43CC4743}"/>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48918622345044"/>
          <c:y val="0.21470143897607238"/>
          <c:w val="0.48327916140025229"/>
          <c:h val="0.57059712204785518"/>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7E31-4499-8109-67D2EA722E3A}"/>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7E31-4499-8109-67D2EA722E3A}"/>
              </c:ext>
            </c:extLst>
          </c:dPt>
          <c:cat>
            <c:strRef>
              <c:f>Sheet1!$A$2:$A$3</c:f>
              <c:strCache>
                <c:ptCount val="2"/>
                <c:pt idx="0">
                  <c:v>Progress</c:v>
                </c:pt>
                <c:pt idx="1">
                  <c:v>Undone</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7E31-4499-8109-67D2EA722E3A}"/>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91156503753142"/>
          <c:y val="0.17329711088782207"/>
          <c:w val="0.56921753526743168"/>
          <c:h val="0.65340577822435586"/>
        </c:manualLayout>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62E7-43ED-9834-D69A24C11E3A}"/>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62E7-43ED-9834-D69A24C11E3A}"/>
              </c:ext>
            </c:extLst>
          </c:dPt>
          <c:cat>
            <c:strRef>
              <c:f>Sheet1!$A$2:$A$3</c:f>
              <c:strCache>
                <c:ptCount val="2"/>
                <c:pt idx="0">
                  <c:v>Progress</c:v>
                </c:pt>
                <c:pt idx="1">
                  <c:v>Undone</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62E7-43ED-9834-D69A24C11E3A}"/>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Progress</c:v>
                </c:pt>
              </c:strCache>
            </c:strRef>
          </c:tx>
          <c:dPt>
            <c:idx val="0"/>
            <c:bubble3D val="0"/>
            <c:spPr>
              <a:solidFill>
                <a:srgbClr val="ED7000"/>
              </a:solidFill>
              <a:ln w="19050">
                <a:solidFill>
                  <a:schemeClr val="lt1"/>
                </a:solidFill>
              </a:ln>
              <a:effectLst/>
            </c:spPr>
            <c:extLst>
              <c:ext xmlns:c16="http://schemas.microsoft.com/office/drawing/2014/chart" uri="{C3380CC4-5D6E-409C-BE32-E72D297353CC}">
                <c16:uniqueId val="{00000001-5724-409B-AE82-B3EEC707139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5724-409B-AE82-B3EEC707139B}"/>
              </c:ext>
            </c:extLst>
          </c:dPt>
          <c:cat>
            <c:strRef>
              <c:f>Sheet1!$A$2:$A$3</c:f>
              <c:strCache>
                <c:ptCount val="2"/>
                <c:pt idx="0">
                  <c:v>Progress</c:v>
                </c:pt>
                <c:pt idx="1">
                  <c:v>Undone</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5724-409B-AE82-B3EEC707139B}"/>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6-30T07:05:53.615" idx="1">
    <p:pos x="4972" y="290"/>
    <p:text>STC?</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69B183-2F96-4497-B780-EA677F9A39A5}" type="doc">
      <dgm:prSet loTypeId="urn:microsoft.com/office/officeart/2005/8/layout/chevron1" loCatId="process" qsTypeId="urn:microsoft.com/office/officeart/2005/8/quickstyle/3d9" qsCatId="3D" csTypeId="urn:microsoft.com/office/officeart/2005/8/colors/accent1_2" csCatId="accent1" phldr="1"/>
      <dgm:spPr/>
    </dgm:pt>
    <dgm:pt modelId="{40F1E883-D92D-403B-A1D8-D23BAA5EC8F2}">
      <dgm:prSet phldrT="[Text]"/>
      <dgm:spPr>
        <a:solidFill>
          <a:srgbClr val="C00000"/>
        </a:solidFill>
      </dgm:spPr>
      <dgm:t>
        <a:bodyPr/>
        <a:lstStyle/>
        <a:p>
          <a:r>
            <a:rPr lang="en-US" dirty="0"/>
            <a:t>Input</a:t>
          </a:r>
        </a:p>
      </dgm:t>
    </dgm:pt>
    <dgm:pt modelId="{E73AE07D-75BB-4238-94CB-F6D2E4808E37}" type="parTrans" cxnId="{F0704511-4528-4998-888E-B019DC1AC963}">
      <dgm:prSet/>
      <dgm:spPr/>
      <dgm:t>
        <a:bodyPr/>
        <a:lstStyle/>
        <a:p>
          <a:endParaRPr lang="en-US"/>
        </a:p>
      </dgm:t>
    </dgm:pt>
    <dgm:pt modelId="{26F480A3-F8DF-47BD-A925-14C14A2134F8}" type="sibTrans" cxnId="{F0704511-4528-4998-888E-B019DC1AC963}">
      <dgm:prSet/>
      <dgm:spPr/>
      <dgm:t>
        <a:bodyPr/>
        <a:lstStyle/>
        <a:p>
          <a:endParaRPr lang="en-US"/>
        </a:p>
      </dgm:t>
    </dgm:pt>
    <dgm:pt modelId="{5A94ECCA-0E5C-4C7B-A98E-4F69AAF9A41E}">
      <dgm:prSet phldrT="[Text]"/>
      <dgm:spPr>
        <a:solidFill>
          <a:schemeClr val="accent1">
            <a:lumMod val="60000"/>
            <a:lumOff val="40000"/>
          </a:schemeClr>
        </a:solidFill>
      </dgm:spPr>
      <dgm:t>
        <a:bodyPr/>
        <a:lstStyle/>
        <a:p>
          <a:r>
            <a:rPr lang="en-US" dirty="0"/>
            <a:t>Model</a:t>
          </a:r>
        </a:p>
      </dgm:t>
    </dgm:pt>
    <dgm:pt modelId="{D676E226-3E20-438C-A0A3-93630F3626E9}" type="parTrans" cxnId="{407A1C7A-F49E-4356-826F-1CBD3809346D}">
      <dgm:prSet/>
      <dgm:spPr/>
      <dgm:t>
        <a:bodyPr/>
        <a:lstStyle/>
        <a:p>
          <a:endParaRPr lang="en-US"/>
        </a:p>
      </dgm:t>
    </dgm:pt>
    <dgm:pt modelId="{FB42BE0E-BBBC-49C2-8BB4-19B2282F9330}" type="sibTrans" cxnId="{407A1C7A-F49E-4356-826F-1CBD3809346D}">
      <dgm:prSet/>
      <dgm:spPr/>
      <dgm:t>
        <a:bodyPr/>
        <a:lstStyle/>
        <a:p>
          <a:endParaRPr lang="en-US"/>
        </a:p>
      </dgm:t>
    </dgm:pt>
    <dgm:pt modelId="{AF141A6B-7B08-4019-A295-8009E2BA5A2D}">
      <dgm:prSet phldrT="[Text]"/>
      <dgm:spPr>
        <a:solidFill>
          <a:schemeClr val="accent6">
            <a:lumMod val="75000"/>
          </a:schemeClr>
        </a:solidFill>
      </dgm:spPr>
      <dgm:t>
        <a:bodyPr/>
        <a:lstStyle/>
        <a:p>
          <a:r>
            <a:rPr lang="en-US" dirty="0"/>
            <a:t>Output</a:t>
          </a:r>
        </a:p>
      </dgm:t>
    </dgm:pt>
    <dgm:pt modelId="{B860E2C6-695D-44E7-9A2B-7E17E9C15647}" type="parTrans" cxnId="{23B5ADA3-3A9D-4B90-B789-6197AD1BC0A1}">
      <dgm:prSet/>
      <dgm:spPr/>
      <dgm:t>
        <a:bodyPr/>
        <a:lstStyle/>
        <a:p>
          <a:endParaRPr lang="en-US"/>
        </a:p>
      </dgm:t>
    </dgm:pt>
    <dgm:pt modelId="{16529D37-A63A-4A60-9D09-8D1AB9745265}" type="sibTrans" cxnId="{23B5ADA3-3A9D-4B90-B789-6197AD1BC0A1}">
      <dgm:prSet/>
      <dgm:spPr/>
      <dgm:t>
        <a:bodyPr/>
        <a:lstStyle/>
        <a:p>
          <a:endParaRPr lang="en-US"/>
        </a:p>
      </dgm:t>
    </dgm:pt>
    <dgm:pt modelId="{65587125-20DB-453A-B021-6B32C1343B5A}" type="pres">
      <dgm:prSet presAssocID="{DA69B183-2F96-4497-B780-EA677F9A39A5}" presName="Name0" presStyleCnt="0">
        <dgm:presLayoutVars>
          <dgm:dir/>
          <dgm:animLvl val="lvl"/>
          <dgm:resizeHandles val="exact"/>
        </dgm:presLayoutVars>
      </dgm:prSet>
      <dgm:spPr/>
    </dgm:pt>
    <dgm:pt modelId="{2DA9A564-0EAF-4E17-BD47-469977D6D662}" type="pres">
      <dgm:prSet presAssocID="{40F1E883-D92D-403B-A1D8-D23BAA5EC8F2}" presName="parTxOnly" presStyleLbl="node1" presStyleIdx="0" presStyleCnt="3">
        <dgm:presLayoutVars>
          <dgm:chMax val="0"/>
          <dgm:chPref val="0"/>
          <dgm:bulletEnabled val="1"/>
        </dgm:presLayoutVars>
      </dgm:prSet>
      <dgm:spPr/>
    </dgm:pt>
    <dgm:pt modelId="{C566FEA9-6101-4A76-99D1-D28AF49C0B88}" type="pres">
      <dgm:prSet presAssocID="{26F480A3-F8DF-47BD-A925-14C14A2134F8}" presName="parTxOnlySpace" presStyleCnt="0"/>
      <dgm:spPr/>
    </dgm:pt>
    <dgm:pt modelId="{62F2E657-8500-4769-A7E0-865FF21D0F43}" type="pres">
      <dgm:prSet presAssocID="{5A94ECCA-0E5C-4C7B-A98E-4F69AAF9A41E}" presName="parTxOnly" presStyleLbl="node1" presStyleIdx="1" presStyleCnt="3" custScaleY="133695">
        <dgm:presLayoutVars>
          <dgm:chMax val="0"/>
          <dgm:chPref val="0"/>
          <dgm:bulletEnabled val="1"/>
        </dgm:presLayoutVars>
      </dgm:prSet>
      <dgm:spPr/>
    </dgm:pt>
    <dgm:pt modelId="{3D203493-5B99-458E-ADD6-32F596FFD657}" type="pres">
      <dgm:prSet presAssocID="{FB42BE0E-BBBC-49C2-8BB4-19B2282F9330}" presName="parTxOnlySpace" presStyleCnt="0"/>
      <dgm:spPr/>
    </dgm:pt>
    <dgm:pt modelId="{44C3702B-D44A-4DF4-ACE1-69FF1C95385F}" type="pres">
      <dgm:prSet presAssocID="{AF141A6B-7B08-4019-A295-8009E2BA5A2D}" presName="parTxOnly" presStyleLbl="node1" presStyleIdx="2" presStyleCnt="3" custLinFactNeighborX="821" custLinFactNeighborY="10525">
        <dgm:presLayoutVars>
          <dgm:chMax val="0"/>
          <dgm:chPref val="0"/>
          <dgm:bulletEnabled val="1"/>
        </dgm:presLayoutVars>
      </dgm:prSet>
      <dgm:spPr/>
    </dgm:pt>
  </dgm:ptLst>
  <dgm:cxnLst>
    <dgm:cxn modelId="{F0704511-4528-4998-888E-B019DC1AC963}" srcId="{DA69B183-2F96-4497-B780-EA677F9A39A5}" destId="{40F1E883-D92D-403B-A1D8-D23BAA5EC8F2}" srcOrd="0" destOrd="0" parTransId="{E73AE07D-75BB-4238-94CB-F6D2E4808E37}" sibTransId="{26F480A3-F8DF-47BD-A925-14C14A2134F8}"/>
    <dgm:cxn modelId="{286EDB3A-EB9B-41C1-94FE-509198851CAE}" type="presOf" srcId="{AF141A6B-7B08-4019-A295-8009E2BA5A2D}" destId="{44C3702B-D44A-4DF4-ACE1-69FF1C95385F}" srcOrd="0" destOrd="0" presId="urn:microsoft.com/office/officeart/2005/8/layout/chevron1"/>
    <dgm:cxn modelId="{6A603274-5F78-4F94-A9D8-0AB2516476BB}" type="presOf" srcId="{DA69B183-2F96-4497-B780-EA677F9A39A5}" destId="{65587125-20DB-453A-B021-6B32C1343B5A}" srcOrd="0" destOrd="0" presId="urn:microsoft.com/office/officeart/2005/8/layout/chevron1"/>
    <dgm:cxn modelId="{407A1C7A-F49E-4356-826F-1CBD3809346D}" srcId="{DA69B183-2F96-4497-B780-EA677F9A39A5}" destId="{5A94ECCA-0E5C-4C7B-A98E-4F69AAF9A41E}" srcOrd="1" destOrd="0" parTransId="{D676E226-3E20-438C-A0A3-93630F3626E9}" sibTransId="{FB42BE0E-BBBC-49C2-8BB4-19B2282F9330}"/>
    <dgm:cxn modelId="{EEA4627B-9B28-4184-BCC6-9961182AFA21}" type="presOf" srcId="{40F1E883-D92D-403B-A1D8-D23BAA5EC8F2}" destId="{2DA9A564-0EAF-4E17-BD47-469977D6D662}" srcOrd="0" destOrd="0" presId="urn:microsoft.com/office/officeart/2005/8/layout/chevron1"/>
    <dgm:cxn modelId="{23B5ADA3-3A9D-4B90-B789-6197AD1BC0A1}" srcId="{DA69B183-2F96-4497-B780-EA677F9A39A5}" destId="{AF141A6B-7B08-4019-A295-8009E2BA5A2D}" srcOrd="2" destOrd="0" parTransId="{B860E2C6-695D-44E7-9A2B-7E17E9C15647}" sibTransId="{16529D37-A63A-4A60-9D09-8D1AB9745265}"/>
    <dgm:cxn modelId="{5B42B2A9-80BF-4357-BF04-B4FBDA7F3CC8}" type="presOf" srcId="{5A94ECCA-0E5C-4C7B-A98E-4F69AAF9A41E}" destId="{62F2E657-8500-4769-A7E0-865FF21D0F43}" srcOrd="0" destOrd="0" presId="urn:microsoft.com/office/officeart/2005/8/layout/chevron1"/>
    <dgm:cxn modelId="{0C1D78E1-9004-44EC-84DD-AA88B5410B5D}" type="presParOf" srcId="{65587125-20DB-453A-B021-6B32C1343B5A}" destId="{2DA9A564-0EAF-4E17-BD47-469977D6D662}" srcOrd="0" destOrd="0" presId="urn:microsoft.com/office/officeart/2005/8/layout/chevron1"/>
    <dgm:cxn modelId="{D9AEA223-BC20-4355-BBEE-97CFE13609C7}" type="presParOf" srcId="{65587125-20DB-453A-B021-6B32C1343B5A}" destId="{C566FEA9-6101-4A76-99D1-D28AF49C0B88}" srcOrd="1" destOrd="0" presId="urn:microsoft.com/office/officeart/2005/8/layout/chevron1"/>
    <dgm:cxn modelId="{22DC9EE8-8DE2-4074-A0A8-24650FC0F3DE}" type="presParOf" srcId="{65587125-20DB-453A-B021-6B32C1343B5A}" destId="{62F2E657-8500-4769-A7E0-865FF21D0F43}" srcOrd="2" destOrd="0" presId="urn:microsoft.com/office/officeart/2005/8/layout/chevron1"/>
    <dgm:cxn modelId="{C130CCB9-25F4-4AF8-BD86-5295B55F0A5F}" type="presParOf" srcId="{65587125-20DB-453A-B021-6B32C1343B5A}" destId="{3D203493-5B99-458E-ADD6-32F596FFD657}" srcOrd="3" destOrd="0" presId="urn:microsoft.com/office/officeart/2005/8/layout/chevron1"/>
    <dgm:cxn modelId="{F6A757E3-98B6-4BA7-858C-EE5B7C788EC7}" type="presParOf" srcId="{65587125-20DB-453A-B021-6B32C1343B5A}" destId="{44C3702B-D44A-4DF4-ACE1-69FF1C95385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6E7DDE-22F9-46DA-B5AA-04BCF0888B84}" type="doc">
      <dgm:prSet loTypeId="urn:microsoft.com/office/officeart/2011/layout/HexagonRadial" loCatId="officeonline" qsTypeId="urn:microsoft.com/office/officeart/2009/2/quickstyle/3d8" qsCatId="3D" csTypeId="urn:microsoft.com/office/officeart/2005/8/colors/colorful1" csCatId="colorful" phldr="1"/>
      <dgm:spPr/>
      <dgm:t>
        <a:bodyPr/>
        <a:lstStyle/>
        <a:p>
          <a:endParaRPr lang="en-US"/>
        </a:p>
      </dgm:t>
    </dgm:pt>
    <dgm:pt modelId="{12B6D6BC-77CD-40E5-96E7-94A3D9BE983A}">
      <dgm:prSet phldrT="[Text]"/>
      <dgm:spPr/>
      <dgm:t>
        <a:bodyPr/>
        <a:lstStyle/>
        <a:p>
          <a:r>
            <a:rPr lang="en-US" dirty="0"/>
            <a:t>Model Selection Criteria</a:t>
          </a:r>
        </a:p>
      </dgm:t>
    </dgm:pt>
    <dgm:pt modelId="{7C843D32-EF0F-4CF6-A715-E56E07F7BEE9}" type="parTrans" cxnId="{DD3FCFC2-0D1C-4225-A361-28C5ED3558BE}">
      <dgm:prSet/>
      <dgm:spPr/>
      <dgm:t>
        <a:bodyPr/>
        <a:lstStyle/>
        <a:p>
          <a:endParaRPr lang="en-US"/>
        </a:p>
      </dgm:t>
    </dgm:pt>
    <dgm:pt modelId="{01A068A9-B24B-4430-8892-41702E7761E7}" type="sibTrans" cxnId="{DD3FCFC2-0D1C-4225-A361-28C5ED3558BE}">
      <dgm:prSet/>
      <dgm:spPr/>
      <dgm:t>
        <a:bodyPr/>
        <a:lstStyle/>
        <a:p>
          <a:endParaRPr lang="en-US"/>
        </a:p>
      </dgm:t>
    </dgm:pt>
    <dgm:pt modelId="{F12C3C1E-D67A-4E45-850D-EE258E495AAC}">
      <dgm:prSet phldrT="[Text]"/>
      <dgm:spPr>
        <a:solidFill>
          <a:schemeClr val="accent2">
            <a:lumMod val="60000"/>
            <a:lumOff val="40000"/>
          </a:schemeClr>
        </a:solidFill>
      </dgm:spPr>
      <dgm:t>
        <a:bodyPr/>
        <a:lstStyle/>
        <a:p>
          <a:r>
            <a:rPr lang="en-US" dirty="0"/>
            <a:t>Numerical Model</a:t>
          </a:r>
        </a:p>
      </dgm:t>
    </dgm:pt>
    <dgm:pt modelId="{C21253C6-C4B4-4D9D-B0CD-CCA198712C2A}" type="parTrans" cxnId="{141610EB-B663-4861-A4F3-D344B5313273}">
      <dgm:prSet/>
      <dgm:spPr/>
      <dgm:t>
        <a:bodyPr/>
        <a:lstStyle/>
        <a:p>
          <a:endParaRPr lang="en-US"/>
        </a:p>
      </dgm:t>
    </dgm:pt>
    <dgm:pt modelId="{713097EB-B806-4FC7-8BB7-42D60270CFA6}" type="sibTrans" cxnId="{141610EB-B663-4861-A4F3-D344B5313273}">
      <dgm:prSet/>
      <dgm:spPr/>
      <dgm:t>
        <a:bodyPr/>
        <a:lstStyle/>
        <a:p>
          <a:endParaRPr lang="en-US"/>
        </a:p>
      </dgm:t>
    </dgm:pt>
    <dgm:pt modelId="{3B4DAC86-332E-4D45-BF4A-516F259AEC79}">
      <dgm:prSet phldrT="[Text]"/>
      <dgm:spPr/>
      <dgm:t>
        <a:bodyPr/>
        <a:lstStyle/>
        <a:p>
          <a:r>
            <a:rPr lang="en-US" dirty="0"/>
            <a:t>Support</a:t>
          </a:r>
        </a:p>
      </dgm:t>
    </dgm:pt>
    <dgm:pt modelId="{2B934F42-FB7D-4CC4-8514-EEE84B23A0CF}" type="parTrans" cxnId="{FD0A0377-31EF-4D52-8648-56C692D73E25}">
      <dgm:prSet/>
      <dgm:spPr/>
      <dgm:t>
        <a:bodyPr/>
        <a:lstStyle/>
        <a:p>
          <a:endParaRPr lang="en-US"/>
        </a:p>
      </dgm:t>
    </dgm:pt>
    <dgm:pt modelId="{DC1CCB65-6A64-438F-BD58-15FF6F0CF68A}" type="sibTrans" cxnId="{FD0A0377-31EF-4D52-8648-56C692D73E25}">
      <dgm:prSet/>
      <dgm:spPr/>
      <dgm:t>
        <a:bodyPr/>
        <a:lstStyle/>
        <a:p>
          <a:endParaRPr lang="en-US"/>
        </a:p>
      </dgm:t>
    </dgm:pt>
    <dgm:pt modelId="{AF3A75FE-7CA9-409E-8E7C-FF5AC76C3FB2}">
      <dgm:prSet phldrT="[Text]"/>
      <dgm:spPr/>
      <dgm:t>
        <a:bodyPr/>
        <a:lstStyle/>
        <a:p>
          <a:r>
            <a:rPr lang="en-US" dirty="0"/>
            <a:t>CVP Features</a:t>
          </a:r>
        </a:p>
      </dgm:t>
    </dgm:pt>
    <dgm:pt modelId="{67A12F0D-D50B-4BC9-9E2F-9ADD5CF5779E}" type="parTrans" cxnId="{9567C2ED-BFC9-49E4-B468-562D576EBD8A}">
      <dgm:prSet/>
      <dgm:spPr/>
      <dgm:t>
        <a:bodyPr/>
        <a:lstStyle/>
        <a:p>
          <a:endParaRPr lang="en-US"/>
        </a:p>
      </dgm:t>
    </dgm:pt>
    <dgm:pt modelId="{87F9E84F-0A99-4AF5-9D21-01D0391BEAAB}" type="sibTrans" cxnId="{9567C2ED-BFC9-49E4-B468-562D576EBD8A}">
      <dgm:prSet/>
      <dgm:spPr/>
      <dgm:t>
        <a:bodyPr/>
        <a:lstStyle/>
        <a:p>
          <a:endParaRPr lang="en-US"/>
        </a:p>
      </dgm:t>
    </dgm:pt>
    <dgm:pt modelId="{C2492AB6-DBDE-46A4-8778-FA1A34EFE577}">
      <dgm:prSet phldrT="[Text]"/>
      <dgm:spPr/>
      <dgm:t>
        <a:bodyPr/>
        <a:lstStyle/>
        <a:p>
          <a:r>
            <a:rPr lang="en-US" dirty="0"/>
            <a:t>Qualitative</a:t>
          </a:r>
        </a:p>
      </dgm:t>
    </dgm:pt>
    <dgm:pt modelId="{F2A457E4-7407-4D1C-ACA4-A3604938DB45}" type="parTrans" cxnId="{42ADCEF2-26B3-4281-AC5B-6BD9E5DB57FD}">
      <dgm:prSet/>
      <dgm:spPr/>
      <dgm:t>
        <a:bodyPr/>
        <a:lstStyle/>
        <a:p>
          <a:endParaRPr lang="en-US"/>
        </a:p>
      </dgm:t>
    </dgm:pt>
    <dgm:pt modelId="{F541F9F5-1FAE-4E47-A261-F0939CCD02BA}" type="sibTrans" cxnId="{42ADCEF2-26B3-4281-AC5B-6BD9E5DB57FD}">
      <dgm:prSet/>
      <dgm:spPr/>
      <dgm:t>
        <a:bodyPr/>
        <a:lstStyle/>
        <a:p>
          <a:endParaRPr lang="en-US"/>
        </a:p>
      </dgm:t>
    </dgm:pt>
    <dgm:pt modelId="{5C844ED6-E16A-42EF-80D1-3F519EEA85E0}">
      <dgm:prSet phldrT="[Text]"/>
      <dgm:spPr/>
      <dgm:t>
        <a:bodyPr/>
        <a:lstStyle/>
        <a:p>
          <a:r>
            <a:rPr lang="en-US" dirty="0"/>
            <a:t>I/O</a:t>
          </a:r>
        </a:p>
      </dgm:t>
    </dgm:pt>
    <dgm:pt modelId="{26CD2DB3-D934-4136-99C4-05BCA3B80A8E}" type="parTrans" cxnId="{038658EE-4E06-439E-AB91-62C2097307C2}">
      <dgm:prSet/>
      <dgm:spPr/>
      <dgm:t>
        <a:bodyPr/>
        <a:lstStyle/>
        <a:p>
          <a:endParaRPr lang="en-US"/>
        </a:p>
      </dgm:t>
    </dgm:pt>
    <dgm:pt modelId="{527C4472-7111-4605-B340-D0528C88EDC8}" type="sibTrans" cxnId="{038658EE-4E06-439E-AB91-62C2097307C2}">
      <dgm:prSet/>
      <dgm:spPr/>
      <dgm:t>
        <a:bodyPr/>
        <a:lstStyle/>
        <a:p>
          <a:endParaRPr lang="en-US"/>
        </a:p>
      </dgm:t>
    </dgm:pt>
    <dgm:pt modelId="{3A19BF2D-19E6-475A-91CF-03DCD586E3B2}">
      <dgm:prSet phldrT="[Text]"/>
      <dgm:spPr>
        <a:solidFill>
          <a:schemeClr val="accent2">
            <a:lumMod val="75000"/>
          </a:schemeClr>
        </a:solidFill>
      </dgm:spPr>
      <dgm:t>
        <a:bodyPr/>
        <a:lstStyle/>
        <a:p>
          <a:r>
            <a:rPr lang="en-US" dirty="0"/>
            <a:t>Linkage</a:t>
          </a:r>
        </a:p>
      </dgm:t>
    </dgm:pt>
    <dgm:pt modelId="{799CE029-E81F-459D-8F09-4C8FB2AA1A38}" type="parTrans" cxnId="{F07FE740-3867-4F27-879B-B7DA088A13A0}">
      <dgm:prSet/>
      <dgm:spPr/>
      <dgm:t>
        <a:bodyPr/>
        <a:lstStyle/>
        <a:p>
          <a:endParaRPr lang="en-US"/>
        </a:p>
      </dgm:t>
    </dgm:pt>
    <dgm:pt modelId="{2E7F5D09-FC78-42AA-B862-CA8CEF9767DD}" type="sibTrans" cxnId="{F07FE740-3867-4F27-879B-B7DA088A13A0}">
      <dgm:prSet/>
      <dgm:spPr/>
      <dgm:t>
        <a:bodyPr/>
        <a:lstStyle/>
        <a:p>
          <a:endParaRPr lang="en-US"/>
        </a:p>
      </dgm:t>
    </dgm:pt>
    <dgm:pt modelId="{50C3D4F6-9755-4CE7-A8A9-9791E78F865D}" type="pres">
      <dgm:prSet presAssocID="{336E7DDE-22F9-46DA-B5AA-04BCF0888B84}" presName="Name0" presStyleCnt="0">
        <dgm:presLayoutVars>
          <dgm:chMax val="1"/>
          <dgm:chPref val="1"/>
          <dgm:dir/>
          <dgm:animOne val="branch"/>
          <dgm:animLvl val="lvl"/>
        </dgm:presLayoutVars>
      </dgm:prSet>
      <dgm:spPr/>
    </dgm:pt>
    <dgm:pt modelId="{26588555-7CCE-45FA-B034-377604488FE0}" type="pres">
      <dgm:prSet presAssocID="{12B6D6BC-77CD-40E5-96E7-94A3D9BE983A}" presName="Parent" presStyleLbl="node0" presStyleIdx="0" presStyleCnt="1">
        <dgm:presLayoutVars>
          <dgm:chMax val="6"/>
          <dgm:chPref val="6"/>
        </dgm:presLayoutVars>
      </dgm:prSet>
      <dgm:spPr/>
    </dgm:pt>
    <dgm:pt modelId="{A001D736-4AD0-41DE-A5B1-1243603E5F28}" type="pres">
      <dgm:prSet presAssocID="{F12C3C1E-D67A-4E45-850D-EE258E495AAC}" presName="Accent1" presStyleCnt="0"/>
      <dgm:spPr/>
    </dgm:pt>
    <dgm:pt modelId="{F27EE3A1-605D-46A3-8658-A9A3435710C1}" type="pres">
      <dgm:prSet presAssocID="{F12C3C1E-D67A-4E45-850D-EE258E495AAC}" presName="Accent" presStyleLbl="bgShp" presStyleIdx="0" presStyleCnt="6"/>
      <dgm:spPr/>
    </dgm:pt>
    <dgm:pt modelId="{A2EB83F3-DF2D-4CDF-85CE-049BD2CBB422}" type="pres">
      <dgm:prSet presAssocID="{F12C3C1E-D67A-4E45-850D-EE258E495AAC}" presName="Child1" presStyleLbl="node1" presStyleIdx="0" presStyleCnt="6">
        <dgm:presLayoutVars>
          <dgm:chMax val="0"/>
          <dgm:chPref val="0"/>
          <dgm:bulletEnabled val="1"/>
        </dgm:presLayoutVars>
      </dgm:prSet>
      <dgm:spPr/>
    </dgm:pt>
    <dgm:pt modelId="{99AAF943-7407-41D3-817A-221F8C39D2BA}" type="pres">
      <dgm:prSet presAssocID="{3B4DAC86-332E-4D45-BF4A-516F259AEC79}" presName="Accent2" presStyleCnt="0"/>
      <dgm:spPr/>
    </dgm:pt>
    <dgm:pt modelId="{D4BC6339-CDA9-4380-86CB-3EC6D7412E6F}" type="pres">
      <dgm:prSet presAssocID="{3B4DAC86-332E-4D45-BF4A-516F259AEC79}" presName="Accent" presStyleLbl="bgShp" presStyleIdx="1" presStyleCnt="6"/>
      <dgm:spPr>
        <a:noFill/>
      </dgm:spPr>
    </dgm:pt>
    <dgm:pt modelId="{242E1DCF-C159-4B4A-A5EB-D31A47AFD186}" type="pres">
      <dgm:prSet presAssocID="{3B4DAC86-332E-4D45-BF4A-516F259AEC79}" presName="Child2" presStyleLbl="node1" presStyleIdx="1" presStyleCnt="6">
        <dgm:presLayoutVars>
          <dgm:chMax val="0"/>
          <dgm:chPref val="0"/>
          <dgm:bulletEnabled val="1"/>
        </dgm:presLayoutVars>
      </dgm:prSet>
      <dgm:spPr/>
    </dgm:pt>
    <dgm:pt modelId="{49093E84-DC22-4309-A4AE-B8686DC14490}" type="pres">
      <dgm:prSet presAssocID="{AF3A75FE-7CA9-409E-8E7C-FF5AC76C3FB2}" presName="Accent3" presStyleCnt="0"/>
      <dgm:spPr/>
    </dgm:pt>
    <dgm:pt modelId="{C62E83BD-B8BB-46B1-A91E-2BB489A09218}" type="pres">
      <dgm:prSet presAssocID="{AF3A75FE-7CA9-409E-8E7C-FF5AC76C3FB2}" presName="Accent" presStyleLbl="bgShp" presStyleIdx="2" presStyleCnt="6"/>
      <dgm:spPr>
        <a:noFill/>
      </dgm:spPr>
    </dgm:pt>
    <dgm:pt modelId="{AC6F1A6A-C653-4C53-939F-50AFDDCF5FCA}" type="pres">
      <dgm:prSet presAssocID="{AF3A75FE-7CA9-409E-8E7C-FF5AC76C3FB2}" presName="Child3" presStyleLbl="node1" presStyleIdx="2" presStyleCnt="6">
        <dgm:presLayoutVars>
          <dgm:chMax val="0"/>
          <dgm:chPref val="0"/>
          <dgm:bulletEnabled val="1"/>
        </dgm:presLayoutVars>
      </dgm:prSet>
      <dgm:spPr/>
    </dgm:pt>
    <dgm:pt modelId="{306ADAE0-9605-4E15-8A25-3A55F049D889}" type="pres">
      <dgm:prSet presAssocID="{C2492AB6-DBDE-46A4-8778-FA1A34EFE577}" presName="Accent4" presStyleCnt="0"/>
      <dgm:spPr/>
    </dgm:pt>
    <dgm:pt modelId="{22EC04F1-A4A0-47AC-A369-DB595233CD25}" type="pres">
      <dgm:prSet presAssocID="{C2492AB6-DBDE-46A4-8778-FA1A34EFE577}" presName="Accent" presStyleLbl="bgShp" presStyleIdx="3" presStyleCnt="6"/>
      <dgm:spPr>
        <a:noFill/>
      </dgm:spPr>
    </dgm:pt>
    <dgm:pt modelId="{CDE4AAF8-7284-4F4F-831B-BF3D3EBD32D1}" type="pres">
      <dgm:prSet presAssocID="{C2492AB6-DBDE-46A4-8778-FA1A34EFE577}" presName="Child4" presStyleLbl="node1" presStyleIdx="3" presStyleCnt="6">
        <dgm:presLayoutVars>
          <dgm:chMax val="0"/>
          <dgm:chPref val="0"/>
          <dgm:bulletEnabled val="1"/>
        </dgm:presLayoutVars>
      </dgm:prSet>
      <dgm:spPr/>
    </dgm:pt>
    <dgm:pt modelId="{3406BF41-4AAF-416D-8E41-994C25C970CA}" type="pres">
      <dgm:prSet presAssocID="{5C844ED6-E16A-42EF-80D1-3F519EEA85E0}" presName="Accent5" presStyleCnt="0"/>
      <dgm:spPr/>
    </dgm:pt>
    <dgm:pt modelId="{94F84F36-84B4-4AB4-B1DB-5F42529E09A4}" type="pres">
      <dgm:prSet presAssocID="{5C844ED6-E16A-42EF-80D1-3F519EEA85E0}" presName="Accent" presStyleLbl="bgShp" presStyleIdx="4" presStyleCnt="6"/>
      <dgm:spPr>
        <a:noFill/>
      </dgm:spPr>
    </dgm:pt>
    <dgm:pt modelId="{20584EC2-B96F-4F41-9530-460ED68A4092}" type="pres">
      <dgm:prSet presAssocID="{5C844ED6-E16A-42EF-80D1-3F519EEA85E0}" presName="Child5" presStyleLbl="node1" presStyleIdx="4" presStyleCnt="6">
        <dgm:presLayoutVars>
          <dgm:chMax val="0"/>
          <dgm:chPref val="0"/>
          <dgm:bulletEnabled val="1"/>
        </dgm:presLayoutVars>
      </dgm:prSet>
      <dgm:spPr/>
    </dgm:pt>
    <dgm:pt modelId="{BDD4E2DC-1341-4784-8864-0A26AD320198}" type="pres">
      <dgm:prSet presAssocID="{3A19BF2D-19E6-475A-91CF-03DCD586E3B2}" presName="Accent6" presStyleCnt="0"/>
      <dgm:spPr/>
    </dgm:pt>
    <dgm:pt modelId="{E7028216-3C1F-4A94-B46F-FC025F377721}" type="pres">
      <dgm:prSet presAssocID="{3A19BF2D-19E6-475A-91CF-03DCD586E3B2}" presName="Accent" presStyleLbl="bgShp" presStyleIdx="5" presStyleCnt="6"/>
      <dgm:spPr>
        <a:noFill/>
      </dgm:spPr>
    </dgm:pt>
    <dgm:pt modelId="{ADBFCD75-DB80-48C1-B291-2F235EE79790}" type="pres">
      <dgm:prSet presAssocID="{3A19BF2D-19E6-475A-91CF-03DCD586E3B2}" presName="Child6" presStyleLbl="node1" presStyleIdx="5" presStyleCnt="6">
        <dgm:presLayoutVars>
          <dgm:chMax val="0"/>
          <dgm:chPref val="0"/>
          <dgm:bulletEnabled val="1"/>
        </dgm:presLayoutVars>
      </dgm:prSet>
      <dgm:spPr/>
    </dgm:pt>
  </dgm:ptLst>
  <dgm:cxnLst>
    <dgm:cxn modelId="{DE858E0A-A553-488A-815A-647914281A57}" type="presOf" srcId="{336E7DDE-22F9-46DA-B5AA-04BCF0888B84}" destId="{50C3D4F6-9755-4CE7-A8A9-9791E78F865D}" srcOrd="0" destOrd="0" presId="urn:microsoft.com/office/officeart/2011/layout/HexagonRadial"/>
    <dgm:cxn modelId="{E2517D34-5E30-462F-BC38-50F0B12F094F}" type="presOf" srcId="{5C844ED6-E16A-42EF-80D1-3F519EEA85E0}" destId="{20584EC2-B96F-4F41-9530-460ED68A4092}" srcOrd="0" destOrd="0" presId="urn:microsoft.com/office/officeart/2011/layout/HexagonRadial"/>
    <dgm:cxn modelId="{F07FE740-3867-4F27-879B-B7DA088A13A0}" srcId="{12B6D6BC-77CD-40E5-96E7-94A3D9BE983A}" destId="{3A19BF2D-19E6-475A-91CF-03DCD586E3B2}" srcOrd="5" destOrd="0" parTransId="{799CE029-E81F-459D-8F09-4C8FB2AA1A38}" sibTransId="{2E7F5D09-FC78-42AA-B862-CA8CEF9767DD}"/>
    <dgm:cxn modelId="{DA636570-A943-47C1-B831-43DCAD5EA172}" type="presOf" srcId="{3A19BF2D-19E6-475A-91CF-03DCD586E3B2}" destId="{ADBFCD75-DB80-48C1-B291-2F235EE79790}" srcOrd="0" destOrd="0" presId="urn:microsoft.com/office/officeart/2011/layout/HexagonRadial"/>
    <dgm:cxn modelId="{FD0A0377-31EF-4D52-8648-56C692D73E25}" srcId="{12B6D6BC-77CD-40E5-96E7-94A3D9BE983A}" destId="{3B4DAC86-332E-4D45-BF4A-516F259AEC79}" srcOrd="1" destOrd="0" parTransId="{2B934F42-FB7D-4CC4-8514-EEE84B23A0CF}" sibTransId="{DC1CCB65-6A64-438F-BD58-15FF6F0CF68A}"/>
    <dgm:cxn modelId="{5A69FC77-5D44-4EC6-8BED-10308D19D158}" type="presOf" srcId="{F12C3C1E-D67A-4E45-850D-EE258E495AAC}" destId="{A2EB83F3-DF2D-4CDF-85CE-049BD2CBB422}" srcOrd="0" destOrd="0" presId="urn:microsoft.com/office/officeart/2011/layout/HexagonRadial"/>
    <dgm:cxn modelId="{67AB8881-E183-4723-8650-1940DAF14593}" type="presOf" srcId="{12B6D6BC-77CD-40E5-96E7-94A3D9BE983A}" destId="{26588555-7CCE-45FA-B034-377604488FE0}" srcOrd="0" destOrd="0" presId="urn:microsoft.com/office/officeart/2011/layout/HexagonRadial"/>
    <dgm:cxn modelId="{57797489-1A9E-4131-A5D1-EDC55E3FA31C}" type="presOf" srcId="{3B4DAC86-332E-4D45-BF4A-516F259AEC79}" destId="{242E1DCF-C159-4B4A-A5EB-D31A47AFD186}" srcOrd="0" destOrd="0" presId="urn:microsoft.com/office/officeart/2011/layout/HexagonRadial"/>
    <dgm:cxn modelId="{3DDD8D8E-1563-4512-8498-1870EADFB946}" type="presOf" srcId="{C2492AB6-DBDE-46A4-8778-FA1A34EFE577}" destId="{CDE4AAF8-7284-4F4F-831B-BF3D3EBD32D1}" srcOrd="0" destOrd="0" presId="urn:microsoft.com/office/officeart/2011/layout/HexagonRadial"/>
    <dgm:cxn modelId="{DD3FCFC2-0D1C-4225-A361-28C5ED3558BE}" srcId="{336E7DDE-22F9-46DA-B5AA-04BCF0888B84}" destId="{12B6D6BC-77CD-40E5-96E7-94A3D9BE983A}" srcOrd="0" destOrd="0" parTransId="{7C843D32-EF0F-4CF6-A715-E56E07F7BEE9}" sibTransId="{01A068A9-B24B-4430-8892-41702E7761E7}"/>
    <dgm:cxn modelId="{236426E3-733E-49B2-A1DD-7D8DD5E658C8}" type="presOf" srcId="{AF3A75FE-7CA9-409E-8E7C-FF5AC76C3FB2}" destId="{AC6F1A6A-C653-4C53-939F-50AFDDCF5FCA}" srcOrd="0" destOrd="0" presId="urn:microsoft.com/office/officeart/2011/layout/HexagonRadial"/>
    <dgm:cxn modelId="{141610EB-B663-4861-A4F3-D344B5313273}" srcId="{12B6D6BC-77CD-40E5-96E7-94A3D9BE983A}" destId="{F12C3C1E-D67A-4E45-850D-EE258E495AAC}" srcOrd="0" destOrd="0" parTransId="{C21253C6-C4B4-4D9D-B0CD-CCA198712C2A}" sibTransId="{713097EB-B806-4FC7-8BB7-42D60270CFA6}"/>
    <dgm:cxn modelId="{9567C2ED-BFC9-49E4-B468-562D576EBD8A}" srcId="{12B6D6BC-77CD-40E5-96E7-94A3D9BE983A}" destId="{AF3A75FE-7CA9-409E-8E7C-FF5AC76C3FB2}" srcOrd="2" destOrd="0" parTransId="{67A12F0D-D50B-4BC9-9E2F-9ADD5CF5779E}" sibTransId="{87F9E84F-0A99-4AF5-9D21-01D0391BEAAB}"/>
    <dgm:cxn modelId="{038658EE-4E06-439E-AB91-62C2097307C2}" srcId="{12B6D6BC-77CD-40E5-96E7-94A3D9BE983A}" destId="{5C844ED6-E16A-42EF-80D1-3F519EEA85E0}" srcOrd="4" destOrd="0" parTransId="{26CD2DB3-D934-4136-99C4-05BCA3B80A8E}" sibTransId="{527C4472-7111-4605-B340-D0528C88EDC8}"/>
    <dgm:cxn modelId="{42ADCEF2-26B3-4281-AC5B-6BD9E5DB57FD}" srcId="{12B6D6BC-77CD-40E5-96E7-94A3D9BE983A}" destId="{C2492AB6-DBDE-46A4-8778-FA1A34EFE577}" srcOrd="3" destOrd="0" parTransId="{F2A457E4-7407-4D1C-ACA4-A3604938DB45}" sibTransId="{F541F9F5-1FAE-4E47-A261-F0939CCD02BA}"/>
    <dgm:cxn modelId="{62878687-7622-468D-8E82-5B07AF29116D}" type="presParOf" srcId="{50C3D4F6-9755-4CE7-A8A9-9791E78F865D}" destId="{26588555-7CCE-45FA-B034-377604488FE0}" srcOrd="0" destOrd="0" presId="urn:microsoft.com/office/officeart/2011/layout/HexagonRadial"/>
    <dgm:cxn modelId="{D4DB206B-A0BC-4164-90E2-ED2D66A3FD4A}" type="presParOf" srcId="{50C3D4F6-9755-4CE7-A8A9-9791E78F865D}" destId="{A001D736-4AD0-41DE-A5B1-1243603E5F28}" srcOrd="1" destOrd="0" presId="urn:microsoft.com/office/officeart/2011/layout/HexagonRadial"/>
    <dgm:cxn modelId="{05C7C3AD-EE91-403C-9EF5-5556FEAEFA9B}" type="presParOf" srcId="{A001D736-4AD0-41DE-A5B1-1243603E5F28}" destId="{F27EE3A1-605D-46A3-8658-A9A3435710C1}" srcOrd="0" destOrd="0" presId="urn:microsoft.com/office/officeart/2011/layout/HexagonRadial"/>
    <dgm:cxn modelId="{E29F4E83-BE6B-403D-865F-AF3E075A1D18}" type="presParOf" srcId="{50C3D4F6-9755-4CE7-A8A9-9791E78F865D}" destId="{A2EB83F3-DF2D-4CDF-85CE-049BD2CBB422}" srcOrd="2" destOrd="0" presId="urn:microsoft.com/office/officeart/2011/layout/HexagonRadial"/>
    <dgm:cxn modelId="{4665F5E3-CC94-4BE5-85BC-CB70C6B50DFB}" type="presParOf" srcId="{50C3D4F6-9755-4CE7-A8A9-9791E78F865D}" destId="{99AAF943-7407-41D3-817A-221F8C39D2BA}" srcOrd="3" destOrd="0" presId="urn:microsoft.com/office/officeart/2011/layout/HexagonRadial"/>
    <dgm:cxn modelId="{BF2BEA1E-50B1-4F5A-8057-B71C75C54B8F}" type="presParOf" srcId="{99AAF943-7407-41D3-817A-221F8C39D2BA}" destId="{D4BC6339-CDA9-4380-86CB-3EC6D7412E6F}" srcOrd="0" destOrd="0" presId="urn:microsoft.com/office/officeart/2011/layout/HexagonRadial"/>
    <dgm:cxn modelId="{7B7DC79C-7581-4AC6-86A3-95BEFD6D5B16}" type="presParOf" srcId="{50C3D4F6-9755-4CE7-A8A9-9791E78F865D}" destId="{242E1DCF-C159-4B4A-A5EB-D31A47AFD186}" srcOrd="4" destOrd="0" presId="urn:microsoft.com/office/officeart/2011/layout/HexagonRadial"/>
    <dgm:cxn modelId="{D6BC1538-CB1D-4211-BBB0-2E77D7861EDA}" type="presParOf" srcId="{50C3D4F6-9755-4CE7-A8A9-9791E78F865D}" destId="{49093E84-DC22-4309-A4AE-B8686DC14490}" srcOrd="5" destOrd="0" presId="urn:microsoft.com/office/officeart/2011/layout/HexagonRadial"/>
    <dgm:cxn modelId="{9BBE4E82-CFFF-4B75-9338-F2C37079E1CA}" type="presParOf" srcId="{49093E84-DC22-4309-A4AE-B8686DC14490}" destId="{C62E83BD-B8BB-46B1-A91E-2BB489A09218}" srcOrd="0" destOrd="0" presId="urn:microsoft.com/office/officeart/2011/layout/HexagonRadial"/>
    <dgm:cxn modelId="{C5AA848A-8E32-4568-8DA4-0030A46A3C2C}" type="presParOf" srcId="{50C3D4F6-9755-4CE7-A8A9-9791E78F865D}" destId="{AC6F1A6A-C653-4C53-939F-50AFDDCF5FCA}" srcOrd="6" destOrd="0" presId="urn:microsoft.com/office/officeart/2011/layout/HexagonRadial"/>
    <dgm:cxn modelId="{D049CB4E-F04B-4BC3-8B14-29563BF7C2B2}" type="presParOf" srcId="{50C3D4F6-9755-4CE7-A8A9-9791E78F865D}" destId="{306ADAE0-9605-4E15-8A25-3A55F049D889}" srcOrd="7" destOrd="0" presId="urn:microsoft.com/office/officeart/2011/layout/HexagonRadial"/>
    <dgm:cxn modelId="{957B208F-3445-41FA-A2C3-B971F6CA3A6D}" type="presParOf" srcId="{306ADAE0-9605-4E15-8A25-3A55F049D889}" destId="{22EC04F1-A4A0-47AC-A369-DB595233CD25}" srcOrd="0" destOrd="0" presId="urn:microsoft.com/office/officeart/2011/layout/HexagonRadial"/>
    <dgm:cxn modelId="{4D5D1932-6620-49B9-862B-96FE743948FD}" type="presParOf" srcId="{50C3D4F6-9755-4CE7-A8A9-9791E78F865D}" destId="{CDE4AAF8-7284-4F4F-831B-BF3D3EBD32D1}" srcOrd="8" destOrd="0" presId="urn:microsoft.com/office/officeart/2011/layout/HexagonRadial"/>
    <dgm:cxn modelId="{341FE24C-6008-4B66-AA9E-85C419A69017}" type="presParOf" srcId="{50C3D4F6-9755-4CE7-A8A9-9791E78F865D}" destId="{3406BF41-4AAF-416D-8E41-994C25C970CA}" srcOrd="9" destOrd="0" presId="urn:microsoft.com/office/officeart/2011/layout/HexagonRadial"/>
    <dgm:cxn modelId="{04CB1431-EF15-414D-A686-453678F91261}" type="presParOf" srcId="{3406BF41-4AAF-416D-8E41-994C25C970CA}" destId="{94F84F36-84B4-4AB4-B1DB-5F42529E09A4}" srcOrd="0" destOrd="0" presId="urn:microsoft.com/office/officeart/2011/layout/HexagonRadial"/>
    <dgm:cxn modelId="{69086303-7D43-49E4-9A74-7683AF3407F2}" type="presParOf" srcId="{50C3D4F6-9755-4CE7-A8A9-9791E78F865D}" destId="{20584EC2-B96F-4F41-9530-460ED68A4092}" srcOrd="10" destOrd="0" presId="urn:microsoft.com/office/officeart/2011/layout/HexagonRadial"/>
    <dgm:cxn modelId="{205A2F17-4470-4B11-9C72-BD2076DAFE88}" type="presParOf" srcId="{50C3D4F6-9755-4CE7-A8A9-9791E78F865D}" destId="{BDD4E2DC-1341-4784-8864-0A26AD320198}" srcOrd="11" destOrd="0" presId="urn:microsoft.com/office/officeart/2011/layout/HexagonRadial"/>
    <dgm:cxn modelId="{6C25483C-307E-4BDD-8E38-EEE51AB7AFF2}" type="presParOf" srcId="{BDD4E2DC-1341-4784-8864-0A26AD320198}" destId="{E7028216-3C1F-4A94-B46F-FC025F377721}" srcOrd="0" destOrd="0" presId="urn:microsoft.com/office/officeart/2011/layout/HexagonRadial"/>
    <dgm:cxn modelId="{BB12A525-1AB1-4295-9B0A-17222AA61F7F}" type="presParOf" srcId="{50C3D4F6-9755-4CE7-A8A9-9791E78F865D}" destId="{ADBFCD75-DB80-48C1-B291-2F235EE79790}"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9A564-0EAF-4E17-BD47-469977D6D662}">
      <dsp:nvSpPr>
        <dsp:cNvPr id="0" name=""/>
        <dsp:cNvSpPr/>
      </dsp:nvSpPr>
      <dsp:spPr>
        <a:xfrm>
          <a:off x="2268" y="2029339"/>
          <a:ext cx="2763232" cy="1105292"/>
        </a:xfrm>
        <a:prstGeom prst="chevron">
          <a:avLst/>
        </a:prstGeom>
        <a:solidFill>
          <a:srgbClr val="C00000"/>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17" tIns="44006" rIns="44006" bIns="44006" numCol="1" spcCol="1270" anchor="ctr" anchorCtr="0">
          <a:noAutofit/>
          <a:sp3d extrusionH="28000" prstMaterial="matte"/>
        </a:bodyPr>
        <a:lstStyle/>
        <a:p>
          <a:pPr marL="0" lvl="0" indent="0" algn="ctr" defTabSz="1466850">
            <a:lnSpc>
              <a:spcPct val="90000"/>
            </a:lnSpc>
            <a:spcBef>
              <a:spcPct val="0"/>
            </a:spcBef>
            <a:spcAft>
              <a:spcPct val="35000"/>
            </a:spcAft>
            <a:buNone/>
          </a:pPr>
          <a:r>
            <a:rPr lang="en-US" sz="3300" kern="1200" dirty="0"/>
            <a:t>Input</a:t>
          </a:r>
        </a:p>
      </dsp:txBody>
      <dsp:txXfrm>
        <a:off x="554914" y="2029339"/>
        <a:ext cx="1657940" cy="1105292"/>
      </dsp:txXfrm>
    </dsp:sp>
    <dsp:sp modelId="{62F2E657-8500-4769-A7E0-865FF21D0F43}">
      <dsp:nvSpPr>
        <dsp:cNvPr id="0" name=""/>
        <dsp:cNvSpPr/>
      </dsp:nvSpPr>
      <dsp:spPr>
        <a:xfrm>
          <a:off x="2489177" y="1843125"/>
          <a:ext cx="2763232" cy="1477721"/>
        </a:xfrm>
        <a:prstGeom prst="chevron">
          <a:avLst/>
        </a:prstGeom>
        <a:solidFill>
          <a:schemeClr val="accent1">
            <a:lumMod val="60000"/>
            <a:lumOff val="4000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17" tIns="44006" rIns="44006" bIns="44006" numCol="1" spcCol="1270" anchor="ctr" anchorCtr="0">
          <a:noAutofit/>
          <a:sp3d extrusionH="28000" prstMaterial="matte"/>
        </a:bodyPr>
        <a:lstStyle/>
        <a:p>
          <a:pPr marL="0" lvl="0" indent="0" algn="ctr" defTabSz="1466850">
            <a:lnSpc>
              <a:spcPct val="90000"/>
            </a:lnSpc>
            <a:spcBef>
              <a:spcPct val="0"/>
            </a:spcBef>
            <a:spcAft>
              <a:spcPct val="35000"/>
            </a:spcAft>
            <a:buNone/>
          </a:pPr>
          <a:r>
            <a:rPr lang="en-US" sz="3300" kern="1200" dirty="0"/>
            <a:t>Model</a:t>
          </a:r>
        </a:p>
      </dsp:txBody>
      <dsp:txXfrm>
        <a:off x="3228038" y="1843125"/>
        <a:ext cx="1285511" cy="1477721"/>
      </dsp:txXfrm>
    </dsp:sp>
    <dsp:sp modelId="{44C3702B-D44A-4DF4-ACE1-69FF1C95385F}">
      <dsp:nvSpPr>
        <dsp:cNvPr id="0" name=""/>
        <dsp:cNvSpPr/>
      </dsp:nvSpPr>
      <dsp:spPr>
        <a:xfrm>
          <a:off x="4978354" y="2145671"/>
          <a:ext cx="2763232" cy="1105292"/>
        </a:xfrm>
        <a:prstGeom prst="chevron">
          <a:avLst/>
        </a:prstGeom>
        <a:solidFill>
          <a:schemeClr val="accent6">
            <a:lumMod val="7500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17" tIns="44006" rIns="44006" bIns="44006" numCol="1" spcCol="1270" anchor="ctr" anchorCtr="0">
          <a:noAutofit/>
          <a:sp3d extrusionH="28000" prstMaterial="matte"/>
        </a:bodyPr>
        <a:lstStyle/>
        <a:p>
          <a:pPr marL="0" lvl="0" indent="0" algn="ctr" defTabSz="1466850">
            <a:lnSpc>
              <a:spcPct val="90000"/>
            </a:lnSpc>
            <a:spcBef>
              <a:spcPct val="0"/>
            </a:spcBef>
            <a:spcAft>
              <a:spcPct val="35000"/>
            </a:spcAft>
            <a:buNone/>
          </a:pPr>
          <a:r>
            <a:rPr lang="en-US" sz="3300" kern="1200" dirty="0"/>
            <a:t>Output</a:t>
          </a:r>
        </a:p>
      </dsp:txBody>
      <dsp:txXfrm>
        <a:off x="5531000" y="2145671"/>
        <a:ext cx="1657940" cy="1105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88555-7CCE-45FA-B034-377604488FE0}">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Criteria</a:t>
          </a:r>
        </a:p>
      </dsp:txBody>
      <dsp:txXfrm>
        <a:off x="3321004" y="2066564"/>
        <a:ext cx="1485474" cy="1284995"/>
      </dsp:txXfrm>
    </dsp:sp>
    <dsp:sp modelId="{D4BC6339-CDA9-4380-86CB-3EC6D7412E6F}">
      <dsp:nvSpPr>
        <dsp:cNvPr id="0" name=""/>
        <dsp:cNvSpPr/>
      </dsp:nvSpPr>
      <dsp:spPr>
        <a:xfrm>
          <a:off x="4344123" y="828514"/>
          <a:ext cx="838302" cy="722308"/>
        </a:xfrm>
        <a:prstGeom prst="hexagon">
          <a:avLst>
            <a:gd name="adj" fmla="val 28900"/>
            <a:gd name="vf" fmla="val 115470"/>
          </a:avLst>
        </a:prstGeom>
        <a:no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A2EB83F3-DF2D-4CDF-85CE-049BD2CBB422}">
      <dsp:nvSpPr>
        <dsp:cNvPr id="0" name=""/>
        <dsp:cNvSpPr/>
      </dsp:nvSpPr>
      <dsp:spPr>
        <a:xfrm>
          <a:off x="3157475" y="0"/>
          <a:ext cx="1820800" cy="1575206"/>
        </a:xfrm>
        <a:prstGeom prst="hexagon">
          <a:avLst>
            <a:gd name="adj" fmla="val 28570"/>
            <a:gd name="vf" fmla="val 115470"/>
          </a:avLst>
        </a:prstGeom>
        <a:solidFill>
          <a:schemeClr val="accent2">
            <a:lumMod val="60000"/>
            <a:lumOff val="40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Numerical Model</a:t>
          </a:r>
        </a:p>
      </dsp:txBody>
      <dsp:txXfrm>
        <a:off x="3459220" y="261045"/>
        <a:ext cx="1217310" cy="1053116"/>
      </dsp:txXfrm>
    </dsp:sp>
    <dsp:sp modelId="{C62E83BD-B8BB-46B1-A91E-2BB489A09218}">
      <dsp:nvSpPr>
        <dsp:cNvPr id="0" name=""/>
        <dsp:cNvSpPr/>
      </dsp:nvSpPr>
      <dsp:spPr>
        <a:xfrm>
          <a:off x="5322487" y="2178846"/>
          <a:ext cx="838302" cy="722308"/>
        </a:xfrm>
        <a:prstGeom prst="hexagon">
          <a:avLst>
            <a:gd name="adj" fmla="val 28900"/>
            <a:gd name="vf" fmla="val 115470"/>
          </a:avLst>
        </a:prstGeom>
        <a:no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242E1DCF-C159-4B4A-A5EB-D31A47AFD186}">
      <dsp:nvSpPr>
        <dsp:cNvPr id="0" name=""/>
        <dsp:cNvSpPr/>
      </dsp:nvSpPr>
      <dsp:spPr>
        <a:xfrm>
          <a:off x="4827361" y="968857"/>
          <a:ext cx="1820800" cy="1575206"/>
        </a:xfrm>
        <a:prstGeom prst="hexagon">
          <a:avLst>
            <a:gd name="adj" fmla="val 28570"/>
            <a:gd name="vf" fmla="val 115470"/>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Support</a:t>
          </a:r>
        </a:p>
      </dsp:txBody>
      <dsp:txXfrm>
        <a:off x="5129106" y="1229902"/>
        <a:ext cx="1217310" cy="1053116"/>
      </dsp:txXfrm>
    </dsp:sp>
    <dsp:sp modelId="{22EC04F1-A4A0-47AC-A369-DB595233CD25}">
      <dsp:nvSpPr>
        <dsp:cNvPr id="0" name=""/>
        <dsp:cNvSpPr/>
      </dsp:nvSpPr>
      <dsp:spPr>
        <a:xfrm>
          <a:off x="4642852" y="3703117"/>
          <a:ext cx="838302" cy="722308"/>
        </a:xfrm>
        <a:prstGeom prst="hexagon">
          <a:avLst>
            <a:gd name="adj" fmla="val 28900"/>
            <a:gd name="vf" fmla="val 115470"/>
          </a:avLst>
        </a:prstGeom>
        <a:no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AC6F1A6A-C653-4C53-939F-50AFDDCF5FCA}">
      <dsp:nvSpPr>
        <dsp:cNvPr id="0" name=""/>
        <dsp:cNvSpPr/>
      </dsp:nvSpPr>
      <dsp:spPr>
        <a:xfrm>
          <a:off x="4827361" y="2873519"/>
          <a:ext cx="1820800" cy="1575206"/>
        </a:xfrm>
        <a:prstGeom prst="hexagon">
          <a:avLst>
            <a:gd name="adj" fmla="val 28570"/>
            <a:gd name="vf" fmla="val 115470"/>
          </a:avLst>
        </a:prstGeom>
        <a:solidFill>
          <a:schemeClr val="accent4">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CVP Features</a:t>
          </a:r>
        </a:p>
      </dsp:txBody>
      <dsp:txXfrm>
        <a:off x="5129106" y="3134564"/>
        <a:ext cx="1217310" cy="1053116"/>
      </dsp:txXfrm>
    </dsp:sp>
    <dsp:sp modelId="{94F84F36-84B4-4AB4-B1DB-5F42529E09A4}">
      <dsp:nvSpPr>
        <dsp:cNvPr id="0" name=""/>
        <dsp:cNvSpPr/>
      </dsp:nvSpPr>
      <dsp:spPr>
        <a:xfrm>
          <a:off x="2956944" y="3861342"/>
          <a:ext cx="838302" cy="722308"/>
        </a:xfrm>
        <a:prstGeom prst="hexagon">
          <a:avLst>
            <a:gd name="adj" fmla="val 28900"/>
            <a:gd name="vf" fmla="val 115470"/>
          </a:avLst>
        </a:prstGeom>
        <a:no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CDE4AAF8-7284-4F4F-831B-BF3D3EBD32D1}">
      <dsp:nvSpPr>
        <dsp:cNvPr id="0" name=""/>
        <dsp:cNvSpPr/>
      </dsp:nvSpPr>
      <dsp:spPr>
        <a:xfrm>
          <a:off x="3157475" y="3843460"/>
          <a:ext cx="1820800" cy="1575206"/>
        </a:xfrm>
        <a:prstGeom prst="hexagon">
          <a:avLst>
            <a:gd name="adj" fmla="val 28570"/>
            <a:gd name="vf" fmla="val 115470"/>
          </a:avLst>
        </a:prstGeom>
        <a:solidFill>
          <a:schemeClr val="accent5">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Qualitative</a:t>
          </a:r>
        </a:p>
      </dsp:txBody>
      <dsp:txXfrm>
        <a:off x="3459220" y="4104505"/>
        <a:ext cx="1217310" cy="1053116"/>
      </dsp:txXfrm>
    </dsp:sp>
    <dsp:sp modelId="{E7028216-3C1F-4A94-B46F-FC025F377721}">
      <dsp:nvSpPr>
        <dsp:cNvPr id="0" name=""/>
        <dsp:cNvSpPr/>
      </dsp:nvSpPr>
      <dsp:spPr>
        <a:xfrm>
          <a:off x="1962559" y="2511552"/>
          <a:ext cx="838302" cy="722308"/>
        </a:xfrm>
        <a:prstGeom prst="hexagon">
          <a:avLst>
            <a:gd name="adj" fmla="val 28900"/>
            <a:gd name="vf" fmla="val 115470"/>
          </a:avLst>
        </a:prstGeom>
        <a:no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20584EC2-B96F-4F41-9530-460ED68A4092}">
      <dsp:nvSpPr>
        <dsp:cNvPr id="0" name=""/>
        <dsp:cNvSpPr/>
      </dsp:nvSpPr>
      <dsp:spPr>
        <a:xfrm>
          <a:off x="1479837" y="2874602"/>
          <a:ext cx="1820800" cy="1575206"/>
        </a:xfrm>
        <a:prstGeom prst="hexagon">
          <a:avLst>
            <a:gd name="adj" fmla="val 28570"/>
            <a:gd name="vf" fmla="val 115470"/>
          </a:avLst>
        </a:prstGeom>
        <a:solidFill>
          <a:schemeClr val="accent6">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I/O</a:t>
          </a:r>
        </a:p>
      </dsp:txBody>
      <dsp:txXfrm>
        <a:off x="1781582" y="3135647"/>
        <a:ext cx="1217310" cy="1053116"/>
      </dsp:txXfrm>
    </dsp:sp>
    <dsp:sp modelId="{ADBFCD75-DB80-48C1-B291-2F235EE79790}">
      <dsp:nvSpPr>
        <dsp:cNvPr id="0" name=""/>
        <dsp:cNvSpPr/>
      </dsp:nvSpPr>
      <dsp:spPr>
        <a:xfrm>
          <a:off x="1479837" y="966690"/>
          <a:ext cx="1820800" cy="1575206"/>
        </a:xfrm>
        <a:prstGeom prst="hexagon">
          <a:avLst>
            <a:gd name="adj" fmla="val 28570"/>
            <a:gd name="vf" fmla="val 115470"/>
          </a:avLst>
        </a:prstGeom>
        <a:solidFill>
          <a:schemeClr val="accent2">
            <a:lumMod val="75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Linkage</a:t>
          </a:r>
        </a:p>
      </dsp:txBody>
      <dsp:txXfrm>
        <a:off x="1781582"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19A9F-38AC-6D41-A3AB-063BEB6D85DE}"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D3B3B-75AC-574E-A42F-AEFC8DAFA0D7}" type="slidenum">
              <a:rPr lang="en-US" smtClean="0"/>
              <a:t>‹#›</a:t>
            </a:fld>
            <a:endParaRPr lang="en-US"/>
          </a:p>
        </p:txBody>
      </p:sp>
    </p:spTree>
    <p:extLst>
      <p:ext uri="{BB962C8B-B14F-4D97-AF65-F5344CB8AC3E}">
        <p14:creationId xmlns:p14="http://schemas.microsoft.com/office/powerpoint/2010/main" val="1749192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management tight – improve the quality for better decision making</a:t>
            </a:r>
          </a:p>
        </p:txBody>
      </p:sp>
      <p:sp>
        <p:nvSpPr>
          <p:cNvPr id="4" name="Slide Number Placeholder 3"/>
          <p:cNvSpPr>
            <a:spLocks noGrp="1"/>
          </p:cNvSpPr>
          <p:nvPr>
            <p:ph type="sldNum" sz="quarter" idx="5"/>
          </p:nvPr>
        </p:nvSpPr>
        <p:spPr/>
        <p:txBody>
          <a:bodyPr/>
          <a:lstStyle/>
          <a:p>
            <a:fld id="{06DD3B3B-75AC-574E-A42F-AEFC8DAFA0D7}" type="slidenum">
              <a:rPr lang="en-US" smtClean="0"/>
              <a:t>10</a:t>
            </a:fld>
            <a:endParaRPr lang="en-US"/>
          </a:p>
        </p:txBody>
      </p:sp>
    </p:spTree>
    <p:extLst>
      <p:ext uri="{BB962C8B-B14F-4D97-AF65-F5344CB8AC3E}">
        <p14:creationId xmlns:p14="http://schemas.microsoft.com/office/powerpoint/2010/main" val="2239427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37</a:t>
            </a:fld>
            <a:endParaRPr lang="en-GB" altLang="en-US" dirty="0"/>
          </a:p>
        </p:txBody>
      </p:sp>
    </p:spTree>
    <p:extLst>
      <p:ext uri="{BB962C8B-B14F-4D97-AF65-F5344CB8AC3E}">
        <p14:creationId xmlns:p14="http://schemas.microsoft.com/office/powerpoint/2010/main" val="1119679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38</a:t>
            </a:fld>
            <a:endParaRPr lang="en-GB" altLang="en-US" dirty="0"/>
          </a:p>
        </p:txBody>
      </p:sp>
    </p:spTree>
    <p:extLst>
      <p:ext uri="{BB962C8B-B14F-4D97-AF65-F5344CB8AC3E}">
        <p14:creationId xmlns:p14="http://schemas.microsoft.com/office/powerpoint/2010/main" val="3197086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D3B3B-75AC-574E-A42F-AEFC8DAFA0D7}" type="slidenum">
              <a:rPr lang="en-US" smtClean="0"/>
              <a:t>55</a:t>
            </a:fld>
            <a:endParaRPr lang="en-US"/>
          </a:p>
        </p:txBody>
      </p:sp>
    </p:spTree>
    <p:extLst>
      <p:ext uri="{BB962C8B-B14F-4D97-AF65-F5344CB8AC3E}">
        <p14:creationId xmlns:p14="http://schemas.microsoft.com/office/powerpoint/2010/main" val="2745568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D3B3B-75AC-574E-A42F-AEFC8DAFA0D7}" type="slidenum">
              <a:rPr lang="en-US" smtClean="0"/>
              <a:t>56</a:t>
            </a:fld>
            <a:endParaRPr lang="en-US"/>
          </a:p>
        </p:txBody>
      </p:sp>
    </p:spTree>
    <p:extLst>
      <p:ext uri="{BB962C8B-B14F-4D97-AF65-F5344CB8AC3E}">
        <p14:creationId xmlns:p14="http://schemas.microsoft.com/office/powerpoint/2010/main" val="2551901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65</a:t>
            </a:fld>
            <a:endParaRPr lang="en-GB" altLang="en-US" dirty="0"/>
          </a:p>
        </p:txBody>
      </p:sp>
    </p:spTree>
    <p:extLst>
      <p:ext uri="{BB962C8B-B14F-4D97-AF65-F5344CB8AC3E}">
        <p14:creationId xmlns:p14="http://schemas.microsoft.com/office/powerpoint/2010/main" val="31970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81</a:t>
            </a:fld>
            <a:endParaRPr lang="en-GB" altLang="en-US" dirty="0"/>
          </a:p>
        </p:txBody>
      </p:sp>
    </p:spTree>
    <p:extLst>
      <p:ext uri="{BB962C8B-B14F-4D97-AF65-F5344CB8AC3E}">
        <p14:creationId xmlns:p14="http://schemas.microsoft.com/office/powerpoint/2010/main" val="1119679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82</a:t>
            </a:fld>
            <a:endParaRPr lang="en-GB" altLang="en-US" dirty="0"/>
          </a:p>
        </p:txBody>
      </p:sp>
    </p:spTree>
    <p:extLst>
      <p:ext uri="{BB962C8B-B14F-4D97-AF65-F5344CB8AC3E}">
        <p14:creationId xmlns:p14="http://schemas.microsoft.com/office/powerpoint/2010/main" val="397778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83</a:t>
            </a:fld>
            <a:endParaRPr lang="en-GB" altLang="en-US" dirty="0"/>
          </a:p>
        </p:txBody>
      </p:sp>
    </p:spTree>
    <p:extLst>
      <p:ext uri="{BB962C8B-B14F-4D97-AF65-F5344CB8AC3E}">
        <p14:creationId xmlns:p14="http://schemas.microsoft.com/office/powerpoint/2010/main" val="204439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84</a:t>
            </a:fld>
            <a:endParaRPr lang="en-GB" altLang="en-US" dirty="0"/>
          </a:p>
        </p:txBody>
      </p:sp>
    </p:spTree>
    <p:extLst>
      <p:ext uri="{BB962C8B-B14F-4D97-AF65-F5344CB8AC3E}">
        <p14:creationId xmlns:p14="http://schemas.microsoft.com/office/powerpoint/2010/main" val="203392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85</a:t>
            </a:fld>
            <a:endParaRPr lang="en-GB" altLang="en-US" dirty="0"/>
          </a:p>
        </p:txBody>
      </p:sp>
    </p:spTree>
    <p:extLst>
      <p:ext uri="{BB962C8B-B14F-4D97-AF65-F5344CB8AC3E}">
        <p14:creationId xmlns:p14="http://schemas.microsoft.com/office/powerpoint/2010/main" val="242607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make decisions</a:t>
            </a:r>
          </a:p>
          <a:p>
            <a:r>
              <a:rPr lang="en-US" dirty="0"/>
              <a:t>Example Weather forecast</a:t>
            </a:r>
          </a:p>
          <a:p>
            <a:endParaRPr lang="en-US" dirty="0"/>
          </a:p>
          <a:p>
            <a:r>
              <a:rPr lang="en-US" dirty="0"/>
              <a:t>Continuum </a:t>
            </a:r>
          </a:p>
        </p:txBody>
      </p:sp>
      <p:sp>
        <p:nvSpPr>
          <p:cNvPr id="4" name="Slide Number Placeholder 3"/>
          <p:cNvSpPr>
            <a:spLocks noGrp="1"/>
          </p:cNvSpPr>
          <p:nvPr>
            <p:ph type="sldNum" sz="quarter" idx="5"/>
          </p:nvPr>
        </p:nvSpPr>
        <p:spPr/>
        <p:txBody>
          <a:bodyPr/>
          <a:lstStyle/>
          <a:p>
            <a:fld id="{06DD3B3B-75AC-574E-A42F-AEFC8DAFA0D7}" type="slidenum">
              <a:rPr lang="en-US" smtClean="0"/>
              <a:t>11</a:t>
            </a:fld>
            <a:endParaRPr lang="en-US"/>
          </a:p>
        </p:txBody>
      </p:sp>
    </p:spTree>
    <p:extLst>
      <p:ext uri="{BB962C8B-B14F-4D97-AF65-F5344CB8AC3E}">
        <p14:creationId xmlns:p14="http://schemas.microsoft.com/office/powerpoint/2010/main" val="131041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86</a:t>
            </a:fld>
            <a:endParaRPr lang="en-GB" altLang="en-US" dirty="0"/>
          </a:p>
        </p:txBody>
      </p:sp>
    </p:spTree>
    <p:extLst>
      <p:ext uri="{BB962C8B-B14F-4D97-AF65-F5344CB8AC3E}">
        <p14:creationId xmlns:p14="http://schemas.microsoft.com/office/powerpoint/2010/main" val="1784320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87</a:t>
            </a:fld>
            <a:endParaRPr lang="en-GB" altLang="en-US" dirty="0"/>
          </a:p>
        </p:txBody>
      </p:sp>
    </p:spTree>
    <p:extLst>
      <p:ext uri="{BB962C8B-B14F-4D97-AF65-F5344CB8AC3E}">
        <p14:creationId xmlns:p14="http://schemas.microsoft.com/office/powerpoint/2010/main" val="90929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88</a:t>
            </a:fld>
            <a:endParaRPr lang="en-GB" altLang="en-US" dirty="0"/>
          </a:p>
        </p:txBody>
      </p:sp>
    </p:spTree>
    <p:extLst>
      <p:ext uri="{BB962C8B-B14F-4D97-AF65-F5344CB8AC3E}">
        <p14:creationId xmlns:p14="http://schemas.microsoft.com/office/powerpoint/2010/main" val="32257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a:t>
            </a:r>
          </a:p>
          <a:p>
            <a:r>
              <a:rPr lang="en-US" dirty="0"/>
              <a:t>Race car vs 4x4 rock crawler</a:t>
            </a:r>
          </a:p>
        </p:txBody>
      </p:sp>
      <p:sp>
        <p:nvSpPr>
          <p:cNvPr id="4" name="Slide Number Placeholder 3"/>
          <p:cNvSpPr>
            <a:spLocks noGrp="1"/>
          </p:cNvSpPr>
          <p:nvPr>
            <p:ph type="sldNum" sz="quarter" idx="5"/>
          </p:nvPr>
        </p:nvSpPr>
        <p:spPr/>
        <p:txBody>
          <a:bodyPr/>
          <a:lstStyle/>
          <a:p>
            <a:fld id="{06DD3B3B-75AC-574E-A42F-AEFC8DAFA0D7}" type="slidenum">
              <a:rPr lang="en-US" smtClean="0"/>
              <a:t>12</a:t>
            </a:fld>
            <a:endParaRPr lang="en-US"/>
          </a:p>
        </p:txBody>
      </p:sp>
    </p:spTree>
    <p:extLst>
      <p:ext uri="{BB962C8B-B14F-4D97-AF65-F5344CB8AC3E}">
        <p14:creationId xmlns:p14="http://schemas.microsoft.com/office/powerpoint/2010/main" val="654045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ahead of the curve</a:t>
            </a:r>
          </a:p>
        </p:txBody>
      </p:sp>
      <p:sp>
        <p:nvSpPr>
          <p:cNvPr id="4" name="Slide Number Placeholder 3"/>
          <p:cNvSpPr>
            <a:spLocks noGrp="1"/>
          </p:cNvSpPr>
          <p:nvPr>
            <p:ph type="sldNum" sz="quarter" idx="5"/>
          </p:nvPr>
        </p:nvSpPr>
        <p:spPr/>
        <p:txBody>
          <a:bodyPr/>
          <a:lstStyle/>
          <a:p>
            <a:fld id="{06DD3B3B-75AC-574E-A42F-AEFC8DAFA0D7}" type="slidenum">
              <a:rPr lang="en-US" smtClean="0"/>
              <a:t>14</a:t>
            </a:fld>
            <a:endParaRPr lang="en-US"/>
          </a:p>
        </p:txBody>
      </p:sp>
    </p:spTree>
    <p:extLst>
      <p:ext uri="{BB962C8B-B14F-4D97-AF65-F5344CB8AC3E}">
        <p14:creationId xmlns:p14="http://schemas.microsoft.com/office/powerpoint/2010/main" val="366785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investment to last the long haul</a:t>
            </a:r>
          </a:p>
          <a:p>
            <a:r>
              <a:rPr lang="en-US" dirty="0"/>
              <a:t>Fact Sheet</a:t>
            </a:r>
          </a:p>
        </p:txBody>
      </p:sp>
      <p:sp>
        <p:nvSpPr>
          <p:cNvPr id="4" name="Slide Number Placeholder 3"/>
          <p:cNvSpPr>
            <a:spLocks noGrp="1"/>
          </p:cNvSpPr>
          <p:nvPr>
            <p:ph type="sldNum" sz="quarter" idx="5"/>
          </p:nvPr>
        </p:nvSpPr>
        <p:spPr/>
        <p:txBody>
          <a:bodyPr/>
          <a:lstStyle/>
          <a:p>
            <a:fld id="{06DD3B3B-75AC-574E-A42F-AEFC8DAFA0D7}" type="slidenum">
              <a:rPr lang="en-US" smtClean="0"/>
              <a:t>15</a:t>
            </a:fld>
            <a:endParaRPr lang="en-US"/>
          </a:p>
        </p:txBody>
      </p:sp>
    </p:spTree>
    <p:extLst>
      <p:ext uri="{BB962C8B-B14F-4D97-AF65-F5344CB8AC3E}">
        <p14:creationId xmlns:p14="http://schemas.microsoft.com/office/powerpoint/2010/main" val="230657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Facts Sheet – include consistent messages</a:t>
            </a:r>
          </a:p>
        </p:txBody>
      </p:sp>
      <p:sp>
        <p:nvSpPr>
          <p:cNvPr id="4" name="Slide Number Placeholder 3"/>
          <p:cNvSpPr>
            <a:spLocks noGrp="1"/>
          </p:cNvSpPr>
          <p:nvPr>
            <p:ph type="sldNum" sz="quarter" idx="5"/>
          </p:nvPr>
        </p:nvSpPr>
        <p:spPr/>
        <p:txBody>
          <a:bodyPr/>
          <a:lstStyle/>
          <a:p>
            <a:fld id="{06DD3B3B-75AC-574E-A42F-AEFC8DAFA0D7}" type="slidenum">
              <a:rPr lang="en-US" smtClean="0"/>
              <a:t>16</a:t>
            </a:fld>
            <a:endParaRPr lang="en-US"/>
          </a:p>
        </p:txBody>
      </p:sp>
    </p:spTree>
    <p:extLst>
      <p:ext uri="{BB962C8B-B14F-4D97-AF65-F5344CB8AC3E}">
        <p14:creationId xmlns:p14="http://schemas.microsoft.com/office/powerpoint/2010/main" val="126702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Synergy not a buzz word</a:t>
            </a:r>
          </a:p>
        </p:txBody>
      </p:sp>
      <p:sp>
        <p:nvSpPr>
          <p:cNvPr id="4" name="Slide Number Placeholder 3"/>
          <p:cNvSpPr>
            <a:spLocks noGrp="1"/>
          </p:cNvSpPr>
          <p:nvPr>
            <p:ph type="sldNum" sz="quarter" idx="5"/>
          </p:nvPr>
        </p:nvSpPr>
        <p:spPr/>
        <p:txBody>
          <a:bodyPr/>
          <a:lstStyle/>
          <a:p>
            <a:fld id="{06DD3B3B-75AC-574E-A42F-AEFC8DAFA0D7}" type="slidenum">
              <a:rPr lang="en-US" smtClean="0"/>
              <a:t>17</a:t>
            </a:fld>
            <a:endParaRPr lang="en-US"/>
          </a:p>
        </p:txBody>
      </p:sp>
    </p:spTree>
    <p:extLst>
      <p:ext uri="{BB962C8B-B14F-4D97-AF65-F5344CB8AC3E}">
        <p14:creationId xmlns:p14="http://schemas.microsoft.com/office/powerpoint/2010/main" val="253403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19</a:t>
            </a:fld>
            <a:endParaRPr lang="en-GB" altLang="en-US" dirty="0"/>
          </a:p>
        </p:txBody>
      </p:sp>
    </p:spTree>
    <p:extLst>
      <p:ext uri="{BB962C8B-B14F-4D97-AF65-F5344CB8AC3E}">
        <p14:creationId xmlns:p14="http://schemas.microsoft.com/office/powerpoint/2010/main" val="1119679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ECE5324-3FE6-4E4E-9EDE-560F63DAF569}" type="slidenum">
              <a:rPr lang="en-GB" altLang="en-US" smtClean="0"/>
              <a:pPr>
                <a:defRPr/>
              </a:pPr>
              <a:t>21</a:t>
            </a:fld>
            <a:endParaRPr lang="en-GB" altLang="en-US" dirty="0"/>
          </a:p>
        </p:txBody>
      </p:sp>
    </p:spTree>
    <p:extLst>
      <p:ext uri="{BB962C8B-B14F-4D97-AF65-F5344CB8AC3E}">
        <p14:creationId xmlns:p14="http://schemas.microsoft.com/office/powerpoint/2010/main" val="3197086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Shasta Da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35082" y="6400800"/>
            <a:ext cx="2743200" cy="365125"/>
          </a:xfrm>
        </p:spPr>
        <p:txBody>
          <a:bodyPr/>
          <a:lstStyle>
            <a:lvl1pPr algn="l">
              <a:defRPr b="1"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fld id="{A1D9053B-8DB2-EA4A-A9CF-0F8FB54823AA}" type="slidenum">
              <a:rPr lang="en-US" smtClean="0"/>
              <a:pPr/>
              <a:t>‹#›</a:t>
            </a:fld>
            <a:endParaRPr lang="en-US"/>
          </a:p>
        </p:txBody>
      </p:sp>
      <p:sp>
        <p:nvSpPr>
          <p:cNvPr id="7" name="Title 1">
            <a:extLst>
              <a:ext uri="{FF2B5EF4-FFF2-40B4-BE49-F238E27FC236}">
                <a16:creationId xmlns:a16="http://schemas.microsoft.com/office/drawing/2014/main" id="{5DECC618-E7BB-764C-8FEA-AEF3A9EA50B7}"/>
              </a:ext>
            </a:extLst>
          </p:cNvPr>
          <p:cNvSpPr>
            <a:spLocks noGrp="1"/>
          </p:cNvSpPr>
          <p:nvPr>
            <p:ph type="ctrTitle" hasCustomPrompt="1"/>
          </p:nvPr>
        </p:nvSpPr>
        <p:spPr>
          <a:xfrm>
            <a:off x="638175" y="1544013"/>
            <a:ext cx="9144000" cy="2387600"/>
          </a:xfrm>
          <a:effectLst>
            <a:outerShdw blurRad="50800" dist="38100" dir="2700000" algn="tl" rotWithShape="0">
              <a:prstClr val="black">
                <a:alpha val="40000"/>
              </a:prstClr>
            </a:outerShdw>
          </a:effectLst>
        </p:spPr>
        <p:txBody>
          <a:bodyPr anchor="b"/>
          <a:lstStyle>
            <a:lvl1pPr algn="l">
              <a:defRPr sz="6000" b="1" i="0">
                <a:solidFill>
                  <a:schemeClr val="bg1"/>
                </a:solidFill>
                <a:effectLst>
                  <a:outerShdw blurRad="38100" dist="38100" dir="2700000" algn="tl">
                    <a:srgbClr val="000000">
                      <a:alpha val="43137"/>
                    </a:srgbClr>
                  </a:outerShdw>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Title</a:t>
            </a:r>
            <a:br>
              <a:rPr lang="en-US" dirty="0"/>
            </a:br>
            <a:r>
              <a:rPr lang="en-US" dirty="0"/>
              <a:t>No more than two lines</a:t>
            </a:r>
          </a:p>
        </p:txBody>
      </p:sp>
      <p:sp>
        <p:nvSpPr>
          <p:cNvPr id="9" name="Subtitle 2">
            <a:extLst>
              <a:ext uri="{FF2B5EF4-FFF2-40B4-BE49-F238E27FC236}">
                <a16:creationId xmlns:a16="http://schemas.microsoft.com/office/drawing/2014/main" id="{00B0A8CA-98B3-6744-A45F-4BC538E81630}"/>
              </a:ext>
            </a:extLst>
          </p:cNvPr>
          <p:cNvSpPr>
            <a:spLocks noGrp="1"/>
          </p:cNvSpPr>
          <p:nvPr>
            <p:ph type="subTitle" idx="1" hasCustomPrompt="1"/>
          </p:nvPr>
        </p:nvSpPr>
        <p:spPr>
          <a:xfrm>
            <a:off x="638175" y="4023688"/>
            <a:ext cx="9144000" cy="1655762"/>
          </a:xfrm>
          <a:effectLst>
            <a:outerShdw blurRad="50800" dist="38100" dir="2700000" algn="tl" rotWithShape="0">
              <a:prstClr val="black">
                <a:alpha val="40000"/>
              </a:prstClr>
            </a:outerShdw>
          </a:effectLst>
        </p:spPr>
        <p:txBody>
          <a:bodyPr/>
          <a:lstStyle>
            <a:lvl1pPr marL="0" indent="0" algn="l">
              <a:buNone/>
              <a:defRPr sz="3200" b="1" i="0" baseline="0">
                <a:solidFill>
                  <a:schemeClr val="bg1"/>
                </a:solidFill>
                <a:effectLst>
                  <a:outerShdw blurRad="38100" dist="38100" dir="2700000" algn="tl">
                    <a:srgbClr val="000000">
                      <a:alpha val="43137"/>
                    </a:srgbClr>
                  </a:outerShdw>
                </a:effectLst>
                <a:latin typeface="Segoe UI Semibold" panose="020B0502040204020203" pitchFamily="34" charset="0"/>
                <a:ea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br>
              <a:rPr lang="en-US" dirty="0"/>
            </a:br>
            <a:r>
              <a:rPr lang="en-US" dirty="0"/>
              <a:t>No more than two lines</a:t>
            </a:r>
          </a:p>
          <a:p>
            <a:endParaRPr lang="en-US" dirty="0"/>
          </a:p>
        </p:txBody>
      </p:sp>
      <p:pic>
        <p:nvPicPr>
          <p:cNvPr id="8" name="Picture 7" descr="Reclamation logo with shield that shows a dam with water flowing over it.">
            <a:extLst>
              <a:ext uri="{FF2B5EF4-FFF2-40B4-BE49-F238E27FC236}">
                <a16:creationId xmlns:a16="http://schemas.microsoft.com/office/drawing/2014/main" id="{A8EA8774-5D4F-324D-B42F-554E1A5E9F3F}"/>
              </a:ext>
            </a:extLst>
          </p:cNvPr>
          <p:cNvPicPr>
            <a:picLocks noChangeAspect="1"/>
          </p:cNvPicPr>
          <p:nvPr userDrawn="1"/>
        </p:nvPicPr>
        <p:blipFill>
          <a:blip r:embed="rId3"/>
          <a:stretch>
            <a:fillRect/>
          </a:stretch>
        </p:blipFill>
        <p:spPr>
          <a:xfrm>
            <a:off x="246888" y="118872"/>
            <a:ext cx="3657600" cy="1160585"/>
          </a:xfrm>
          <a:prstGeom prst="rect">
            <a:avLst/>
          </a:prstGeom>
        </p:spPr>
      </p:pic>
    </p:spTree>
    <p:extLst>
      <p:ext uri="{BB962C8B-B14F-4D97-AF65-F5344CB8AC3E}">
        <p14:creationId xmlns:p14="http://schemas.microsoft.com/office/powerpoint/2010/main" val="3817901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1D9053B-8DB2-EA4A-A9CF-0F8FB54823AA}" type="slidenum">
              <a:rPr lang="en-US" smtClean="0"/>
              <a:t>‹#›</a:t>
            </a:fld>
            <a:endParaRPr lang="en-US"/>
          </a:p>
        </p:txBody>
      </p:sp>
      <p:sp>
        <p:nvSpPr>
          <p:cNvPr id="6" name="Text Placeholder 12">
            <a:extLst>
              <a:ext uri="{FF2B5EF4-FFF2-40B4-BE49-F238E27FC236}">
                <a16:creationId xmlns:a16="http://schemas.microsoft.com/office/drawing/2014/main" id="{CCC3BA91-F810-FE44-AD8D-54DE6BBEA385}"/>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02407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A1D9053B-8DB2-EA4A-A9CF-0F8FB54823AA}" type="slidenum">
              <a:rPr lang="en-US" smtClean="0"/>
              <a:t>‹#›</a:t>
            </a:fld>
            <a:endParaRPr lang="en-US"/>
          </a:p>
        </p:txBody>
      </p:sp>
      <p:sp>
        <p:nvSpPr>
          <p:cNvPr id="11" name="Picture Placeholder 10">
            <a:extLst>
              <a:ext uri="{FF2B5EF4-FFF2-40B4-BE49-F238E27FC236}">
                <a16:creationId xmlns:a16="http://schemas.microsoft.com/office/drawing/2014/main" id="{B5E47D94-0FBA-A74E-A3C9-AF495D4FF860}"/>
              </a:ext>
            </a:extLst>
          </p:cNvPr>
          <p:cNvSpPr>
            <a:spLocks noGrp="1"/>
          </p:cNvSpPr>
          <p:nvPr>
            <p:ph type="pic" sz="quarter" idx="13"/>
          </p:nvPr>
        </p:nvSpPr>
        <p:spPr>
          <a:xfrm>
            <a:off x="5065776" y="0"/>
            <a:ext cx="7123176" cy="6858000"/>
          </a:xfrm>
        </p:spPr>
        <p:txBody>
          <a:bodyPr/>
          <a:lstStyle/>
          <a:p>
            <a:endParaRPr lang="en-US"/>
          </a:p>
        </p:txBody>
      </p:sp>
      <p:sp>
        <p:nvSpPr>
          <p:cNvPr id="12" name="Text Placeholder 12">
            <a:extLst>
              <a:ext uri="{FF2B5EF4-FFF2-40B4-BE49-F238E27FC236}">
                <a16:creationId xmlns:a16="http://schemas.microsoft.com/office/drawing/2014/main" id="{8292E367-F27C-FC4D-8F24-C31E4D13971E}"/>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099288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1D9053B-8DB2-EA4A-A9CF-0F8FB54823AA}" type="slidenum">
              <a:rPr lang="en-US" smtClean="0"/>
              <a:pPr/>
              <a:t>‹#›</a:t>
            </a:fld>
            <a:endParaRPr lang="en-US" dirty="0"/>
          </a:p>
        </p:txBody>
      </p:sp>
      <p:sp>
        <p:nvSpPr>
          <p:cNvPr id="7" name="Subtitle 2">
            <a:extLst>
              <a:ext uri="{FF2B5EF4-FFF2-40B4-BE49-F238E27FC236}">
                <a16:creationId xmlns:a16="http://schemas.microsoft.com/office/drawing/2014/main" id="{7DD425A3-2A5C-5240-9A70-92CB57C5EDF2}"/>
              </a:ext>
            </a:extLst>
          </p:cNvPr>
          <p:cNvSpPr>
            <a:spLocks noGrp="1"/>
          </p:cNvSpPr>
          <p:nvPr>
            <p:ph type="subTitle" idx="1" hasCustomPrompt="1"/>
          </p:nvPr>
        </p:nvSpPr>
        <p:spPr>
          <a:xfrm>
            <a:off x="228600" y="216766"/>
            <a:ext cx="9144000" cy="1994419"/>
          </a:xfrm>
          <a:effectLst/>
        </p:spPr>
        <p:txBody>
          <a:bodyPr>
            <a:noAutofit/>
          </a:bodyPr>
          <a:lstStyle>
            <a:lvl1pPr marL="0" indent="0" algn="l">
              <a:buNone/>
              <a:defRPr sz="3200" b="1" i="0" baseline="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 Goes Here</a:t>
            </a:r>
            <a:br>
              <a:rPr lang="en-US" dirty="0"/>
            </a:br>
            <a:r>
              <a:rPr lang="en-US" dirty="0"/>
              <a:t>No more than four lines</a:t>
            </a:r>
          </a:p>
          <a:p>
            <a:endParaRPr lang="en-US" dirty="0"/>
          </a:p>
        </p:txBody>
      </p:sp>
      <p:pic>
        <p:nvPicPr>
          <p:cNvPr id="3" name="Picture 2" descr="Reclamation logo with shield that shows a dam with water flowing over it.">
            <a:extLst>
              <a:ext uri="{FF2B5EF4-FFF2-40B4-BE49-F238E27FC236}">
                <a16:creationId xmlns:a16="http://schemas.microsoft.com/office/drawing/2014/main" id="{532057ED-70A3-BF4B-81E0-AAF7E69C7A88}"/>
              </a:ext>
            </a:extLst>
          </p:cNvPr>
          <p:cNvPicPr>
            <a:picLocks noChangeAspect="1"/>
          </p:cNvPicPr>
          <p:nvPr userDrawn="1"/>
        </p:nvPicPr>
        <p:blipFill>
          <a:blip r:embed="rId3"/>
          <a:stretch>
            <a:fillRect/>
          </a:stretch>
        </p:blipFill>
        <p:spPr>
          <a:xfrm>
            <a:off x="130409" y="5151483"/>
            <a:ext cx="3337560" cy="109480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887553"/>
            <a:fld id="{8FBC6832-4DB1-4DC9-896F-2FEB30B58AAB}" type="datetime1">
              <a:rPr lang="en-US" smtClean="0">
                <a:solidFill>
                  <a:prstClr val="black">
                    <a:tint val="75000"/>
                  </a:prstClr>
                </a:solidFill>
              </a:rPr>
              <a:pPr defTabSz="887553"/>
              <a:t>10/11/21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87553"/>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87553"/>
            <a:fld id="{0ECC885B-56BD-4ADE-BFEB-8C818777C4C7}" type="slidenum">
              <a:rPr lang="en-US" smtClean="0">
                <a:solidFill>
                  <a:prstClr val="black">
                    <a:tint val="75000"/>
                  </a:prstClr>
                </a:solidFill>
              </a:rPr>
              <a:pPr defTabSz="887553"/>
              <a:t>‹#›</a:t>
            </a:fld>
            <a:endParaRPr lang="en-US">
              <a:solidFill>
                <a:prstClr val="black">
                  <a:tint val="75000"/>
                </a:prstClr>
              </a:solidFill>
            </a:endParaRPr>
          </a:p>
        </p:txBody>
      </p:sp>
    </p:spTree>
    <p:extLst>
      <p:ext uri="{BB962C8B-B14F-4D97-AF65-F5344CB8AC3E}">
        <p14:creationId xmlns:p14="http://schemas.microsoft.com/office/powerpoint/2010/main" val="171078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 full page pic">
    <p:bg>
      <p:bgPr>
        <a:solidFill>
          <a:srgbClr val="003E5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EFC0C2-A130-9146-A779-7D2BF5FF5643}"/>
              </a:ext>
            </a:extLst>
          </p:cNvPr>
          <p:cNvSpPr>
            <a:spLocks noGrp="1"/>
          </p:cNvSpPr>
          <p:nvPr>
            <p:ph type="ctrTitle" hasCustomPrompt="1"/>
          </p:nvPr>
        </p:nvSpPr>
        <p:spPr>
          <a:xfrm>
            <a:off x="638175" y="1552678"/>
            <a:ext cx="9144000" cy="2387600"/>
          </a:xfrm>
          <a:effectLst/>
        </p:spPr>
        <p:txBody>
          <a:bodyPr anchor="b"/>
          <a:lstStyle>
            <a:lvl1pPr algn="l">
              <a:defRPr sz="6000" b="1" i="0">
                <a:solidFill>
                  <a:schemeClr val="bg1"/>
                </a:solidFill>
                <a:effectLst>
                  <a:outerShdw blurRad="38100" dist="38100" dir="2700000" algn="tl">
                    <a:srgbClr val="000000">
                      <a:alpha val="43137"/>
                    </a:srgbClr>
                  </a:outerShdw>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Title with full page pic</a:t>
            </a:r>
            <a:br>
              <a:rPr lang="en-US" dirty="0"/>
            </a:br>
            <a:r>
              <a:rPr lang="en-US" dirty="0"/>
              <a:t>No more than two lines</a:t>
            </a:r>
          </a:p>
        </p:txBody>
      </p:sp>
      <p:sp>
        <p:nvSpPr>
          <p:cNvPr id="11" name="Subtitle 2">
            <a:extLst>
              <a:ext uri="{FF2B5EF4-FFF2-40B4-BE49-F238E27FC236}">
                <a16:creationId xmlns:a16="http://schemas.microsoft.com/office/drawing/2014/main" id="{62F25F8E-0532-8E47-9BD2-6B61DE319C7D}"/>
              </a:ext>
            </a:extLst>
          </p:cNvPr>
          <p:cNvSpPr>
            <a:spLocks noGrp="1"/>
          </p:cNvSpPr>
          <p:nvPr>
            <p:ph type="subTitle" idx="1" hasCustomPrompt="1"/>
          </p:nvPr>
        </p:nvSpPr>
        <p:spPr>
          <a:xfrm>
            <a:off x="638175" y="4032353"/>
            <a:ext cx="9144000" cy="1655762"/>
          </a:xfrm>
          <a:effectLst/>
        </p:spPr>
        <p:txBody>
          <a:bodyPr>
            <a:noAutofit/>
          </a:bodyPr>
          <a:lstStyle>
            <a:lvl1pPr marL="0" indent="0" algn="l">
              <a:buNone/>
              <a:defRPr sz="3200" b="1" i="0" baseline="0">
                <a:solidFill>
                  <a:schemeClr val="bg1"/>
                </a:solidFill>
                <a:effectLst>
                  <a:outerShdw blurRad="38100" dist="38100" dir="2700000" algn="tl">
                    <a:srgbClr val="000000">
                      <a:alpha val="43137"/>
                    </a:srgbClr>
                  </a:outerShdw>
                </a:effectLst>
                <a:latin typeface="Segoe UI Semibold" panose="020B0502040204020203" pitchFamily="34" charset="0"/>
                <a:ea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br>
              <a:rPr lang="en-US" dirty="0"/>
            </a:br>
            <a:r>
              <a:rPr lang="en-US" dirty="0"/>
              <a:t>No more than two lines </a:t>
            </a:r>
          </a:p>
          <a:p>
            <a:r>
              <a:rPr lang="en-US" dirty="0"/>
              <a:t>After insert the picture, put the picture behind the texts.</a:t>
            </a:r>
          </a:p>
        </p:txBody>
      </p:sp>
      <p:sp>
        <p:nvSpPr>
          <p:cNvPr id="13" name="Slide Number Placeholder 5">
            <a:extLst>
              <a:ext uri="{FF2B5EF4-FFF2-40B4-BE49-F238E27FC236}">
                <a16:creationId xmlns:a16="http://schemas.microsoft.com/office/drawing/2014/main" id="{8FD2C275-E6B8-6B41-B0DA-05842798C2A7}"/>
              </a:ext>
            </a:extLst>
          </p:cNvPr>
          <p:cNvSpPr>
            <a:spLocks noGrp="1"/>
          </p:cNvSpPr>
          <p:nvPr>
            <p:ph type="sldNum" sz="quarter" idx="12"/>
          </p:nvPr>
        </p:nvSpPr>
        <p:spPr>
          <a:xfrm>
            <a:off x="114300" y="6400799"/>
            <a:ext cx="2743200" cy="365125"/>
          </a:xfrm>
          <a:effectLst/>
        </p:spPr>
        <p:txBody>
          <a:bodyPr/>
          <a:lstStyle>
            <a:lvl1pPr algn="l">
              <a:defRPr b="1" i="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fld id="{A1D9053B-8DB2-EA4A-A9CF-0F8FB54823AA}" type="slidenum">
              <a:rPr lang="en-US" smtClean="0"/>
              <a:pPr/>
              <a:t>‹#›</a:t>
            </a:fld>
            <a:endParaRPr lang="en-US" dirty="0"/>
          </a:p>
        </p:txBody>
      </p:sp>
      <p:pic>
        <p:nvPicPr>
          <p:cNvPr id="6" name="Picture 5" descr="Reclamation logo with shield that shows a dam with water flowing over it.">
            <a:extLst>
              <a:ext uri="{FF2B5EF4-FFF2-40B4-BE49-F238E27FC236}">
                <a16:creationId xmlns:a16="http://schemas.microsoft.com/office/drawing/2014/main" id="{AB8C3517-FFE3-3543-BB90-1F6AD7894009}"/>
              </a:ext>
            </a:extLst>
          </p:cNvPr>
          <p:cNvPicPr>
            <a:picLocks noChangeAspect="1"/>
          </p:cNvPicPr>
          <p:nvPr userDrawn="1"/>
        </p:nvPicPr>
        <p:blipFill>
          <a:blip r:embed="rId2"/>
          <a:stretch>
            <a:fillRect/>
          </a:stretch>
        </p:blipFill>
        <p:spPr>
          <a:xfrm>
            <a:off x="246888" y="246888"/>
            <a:ext cx="3657600" cy="1199786"/>
          </a:xfrm>
          <a:prstGeom prst="rect">
            <a:avLst/>
          </a:prstGeom>
        </p:spPr>
      </p:pic>
      <p:sp>
        <p:nvSpPr>
          <p:cNvPr id="3" name="Picture Placeholder 2">
            <a:extLst>
              <a:ext uri="{FF2B5EF4-FFF2-40B4-BE49-F238E27FC236}">
                <a16:creationId xmlns:a16="http://schemas.microsoft.com/office/drawing/2014/main" id="{1575635A-E658-47B1-A1FA-46BD86FB364F}"/>
              </a:ext>
            </a:extLst>
          </p:cNvPr>
          <p:cNvSpPr>
            <a:spLocks noGrp="1"/>
          </p:cNvSpPr>
          <p:nvPr>
            <p:ph type="pic" sz="quarter" idx="13"/>
          </p:nvPr>
        </p:nvSpPr>
        <p:spPr>
          <a:xfrm>
            <a:off x="0" y="0"/>
            <a:ext cx="12192000" cy="6858000"/>
          </a:xfrm>
        </p:spPr>
        <p:txBody>
          <a:bodyPr/>
          <a:lstStyle/>
          <a:p>
            <a:endParaRPr lang="en-US" dirty="0"/>
          </a:p>
        </p:txBody>
      </p:sp>
    </p:spTree>
    <p:extLst>
      <p:ext uri="{BB962C8B-B14F-4D97-AF65-F5344CB8AC3E}">
        <p14:creationId xmlns:p14="http://schemas.microsoft.com/office/powerpoint/2010/main" val="22672885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background title slide">
    <p:bg>
      <p:bgPr>
        <a:solidFill>
          <a:srgbClr val="003E5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EFC0C2-A130-9146-A779-7D2BF5FF5643}"/>
              </a:ext>
            </a:extLst>
          </p:cNvPr>
          <p:cNvSpPr>
            <a:spLocks noGrp="1"/>
          </p:cNvSpPr>
          <p:nvPr>
            <p:ph type="ctrTitle" hasCustomPrompt="1"/>
          </p:nvPr>
        </p:nvSpPr>
        <p:spPr>
          <a:xfrm>
            <a:off x="638175" y="1552678"/>
            <a:ext cx="9144000" cy="2387600"/>
          </a:xfrm>
          <a:effectLst/>
        </p:spPr>
        <p:txBody>
          <a:bodyPr anchor="b"/>
          <a:lstStyle>
            <a:lvl1pPr algn="l">
              <a:defRPr sz="6000" b="1" i="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Title</a:t>
            </a:r>
            <a:br>
              <a:rPr lang="en-US" dirty="0"/>
            </a:br>
            <a:r>
              <a:rPr lang="en-US" dirty="0"/>
              <a:t>No more than two lines</a:t>
            </a:r>
          </a:p>
        </p:txBody>
      </p:sp>
      <p:sp>
        <p:nvSpPr>
          <p:cNvPr id="11" name="Subtitle 2">
            <a:extLst>
              <a:ext uri="{FF2B5EF4-FFF2-40B4-BE49-F238E27FC236}">
                <a16:creationId xmlns:a16="http://schemas.microsoft.com/office/drawing/2014/main" id="{62F25F8E-0532-8E47-9BD2-6B61DE319C7D}"/>
              </a:ext>
            </a:extLst>
          </p:cNvPr>
          <p:cNvSpPr>
            <a:spLocks noGrp="1"/>
          </p:cNvSpPr>
          <p:nvPr>
            <p:ph type="subTitle" idx="1" hasCustomPrompt="1"/>
          </p:nvPr>
        </p:nvSpPr>
        <p:spPr>
          <a:xfrm>
            <a:off x="638175" y="4032353"/>
            <a:ext cx="9144000" cy="1655762"/>
          </a:xfrm>
          <a:effectLst/>
        </p:spPr>
        <p:txBody>
          <a:bodyPr>
            <a:noAutofit/>
          </a:bodyPr>
          <a:lstStyle>
            <a:lvl1pPr marL="0" indent="0" algn="l">
              <a:buNone/>
              <a:defRPr sz="3200" b="1" i="0" baseline="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br>
              <a:rPr lang="en-US" dirty="0"/>
            </a:br>
            <a:r>
              <a:rPr lang="en-US" dirty="0"/>
              <a:t>No more than two lines</a:t>
            </a:r>
          </a:p>
        </p:txBody>
      </p:sp>
      <p:sp>
        <p:nvSpPr>
          <p:cNvPr id="13" name="Slide Number Placeholder 5">
            <a:extLst>
              <a:ext uri="{FF2B5EF4-FFF2-40B4-BE49-F238E27FC236}">
                <a16:creationId xmlns:a16="http://schemas.microsoft.com/office/drawing/2014/main" id="{8FD2C275-E6B8-6B41-B0DA-05842798C2A7}"/>
              </a:ext>
            </a:extLst>
          </p:cNvPr>
          <p:cNvSpPr>
            <a:spLocks noGrp="1"/>
          </p:cNvSpPr>
          <p:nvPr>
            <p:ph type="sldNum" sz="quarter" idx="12"/>
          </p:nvPr>
        </p:nvSpPr>
        <p:spPr>
          <a:xfrm>
            <a:off x="114300" y="6400799"/>
            <a:ext cx="2743200" cy="365125"/>
          </a:xfrm>
          <a:effectLst/>
        </p:spPr>
        <p:txBody>
          <a:bodyPr/>
          <a:lstStyle>
            <a:lvl1pPr algn="l">
              <a:defRPr b="1" i="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fld id="{A1D9053B-8DB2-EA4A-A9CF-0F8FB54823AA}" type="slidenum">
              <a:rPr lang="en-US" smtClean="0"/>
              <a:pPr/>
              <a:t>‹#›</a:t>
            </a:fld>
            <a:endParaRPr lang="en-US" dirty="0"/>
          </a:p>
        </p:txBody>
      </p:sp>
      <p:pic>
        <p:nvPicPr>
          <p:cNvPr id="6" name="Picture 5" descr="Reclamation logo with shield that shows a dam with water flowing over it.">
            <a:extLst>
              <a:ext uri="{FF2B5EF4-FFF2-40B4-BE49-F238E27FC236}">
                <a16:creationId xmlns:a16="http://schemas.microsoft.com/office/drawing/2014/main" id="{AB8C3517-FFE3-3543-BB90-1F6AD7894009}"/>
              </a:ext>
            </a:extLst>
          </p:cNvPr>
          <p:cNvPicPr>
            <a:picLocks noChangeAspect="1"/>
          </p:cNvPicPr>
          <p:nvPr userDrawn="1"/>
        </p:nvPicPr>
        <p:blipFill>
          <a:blip r:embed="rId2"/>
          <a:stretch>
            <a:fillRect/>
          </a:stretch>
        </p:blipFill>
        <p:spPr>
          <a:xfrm>
            <a:off x="246888" y="246888"/>
            <a:ext cx="3657600" cy="1199786"/>
          </a:xfrm>
          <a:prstGeom prst="rect">
            <a:avLst/>
          </a:prstGeom>
        </p:spPr>
      </p:pic>
    </p:spTree>
    <p:extLst>
      <p:ext uri="{BB962C8B-B14F-4D97-AF65-F5344CB8AC3E}">
        <p14:creationId xmlns:p14="http://schemas.microsoft.com/office/powerpoint/2010/main" val="3637385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1D9053B-8DB2-EA4A-A9CF-0F8FB54823AA}" type="slidenum">
              <a:rPr lang="en-US" smtClean="0"/>
              <a:t>‹#›</a:t>
            </a:fld>
            <a:endParaRPr lang="en-US" dirty="0"/>
          </a:p>
        </p:txBody>
      </p:sp>
      <p:sp>
        <p:nvSpPr>
          <p:cNvPr id="3" name="Picture Placeholder 2">
            <a:extLst>
              <a:ext uri="{FF2B5EF4-FFF2-40B4-BE49-F238E27FC236}">
                <a16:creationId xmlns:a16="http://schemas.microsoft.com/office/drawing/2014/main" id="{4472FB8D-A789-774E-838C-1F0C33ABB8C7}"/>
              </a:ext>
            </a:extLst>
          </p:cNvPr>
          <p:cNvSpPr>
            <a:spLocks noGrp="1"/>
          </p:cNvSpPr>
          <p:nvPr>
            <p:ph type="pic" sz="quarter" idx="13"/>
          </p:nvPr>
        </p:nvSpPr>
        <p:spPr>
          <a:xfrm>
            <a:off x="3048" y="0"/>
            <a:ext cx="12188952" cy="3291840"/>
          </a:xfrm>
        </p:spPr>
        <p:txBody>
          <a:bodyPr/>
          <a:lstStyle/>
          <a:p>
            <a:endParaRPr lang="en-US"/>
          </a:p>
        </p:txBody>
      </p:sp>
      <p:sp>
        <p:nvSpPr>
          <p:cNvPr id="9" name="Text Placeholder 12">
            <a:extLst>
              <a:ext uri="{FF2B5EF4-FFF2-40B4-BE49-F238E27FC236}">
                <a16:creationId xmlns:a16="http://schemas.microsoft.com/office/drawing/2014/main" id="{500D637E-7975-A549-BD9A-6F32EA44F726}"/>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
        <p:nvSpPr>
          <p:cNvPr id="8" name="Title 1">
            <a:extLst>
              <a:ext uri="{FF2B5EF4-FFF2-40B4-BE49-F238E27FC236}">
                <a16:creationId xmlns:a16="http://schemas.microsoft.com/office/drawing/2014/main" id="{6E527179-EC18-4872-95B4-7A54603DA9D6}"/>
              </a:ext>
            </a:extLst>
          </p:cNvPr>
          <p:cNvSpPr>
            <a:spLocks noGrp="1"/>
          </p:cNvSpPr>
          <p:nvPr>
            <p:ph type="ctrTitle" hasCustomPrompt="1"/>
          </p:nvPr>
        </p:nvSpPr>
        <p:spPr>
          <a:xfrm>
            <a:off x="808504" y="3291840"/>
            <a:ext cx="9144000" cy="1914254"/>
          </a:xfrm>
          <a:effectLst/>
        </p:spPr>
        <p:txBody>
          <a:bodyPr anchor="b"/>
          <a:lstStyle>
            <a:lvl1pPr algn="l">
              <a:defRPr sz="4800" b="1" i="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No more than two lines</a:t>
            </a:r>
          </a:p>
        </p:txBody>
      </p:sp>
      <p:sp>
        <p:nvSpPr>
          <p:cNvPr id="10" name="Subtitle 2">
            <a:extLst>
              <a:ext uri="{FF2B5EF4-FFF2-40B4-BE49-F238E27FC236}">
                <a16:creationId xmlns:a16="http://schemas.microsoft.com/office/drawing/2014/main" id="{119D730E-84E5-441D-AB5D-429A3BD44D44}"/>
              </a:ext>
            </a:extLst>
          </p:cNvPr>
          <p:cNvSpPr>
            <a:spLocks noGrp="1"/>
          </p:cNvSpPr>
          <p:nvPr>
            <p:ph type="subTitle" idx="1" hasCustomPrompt="1"/>
          </p:nvPr>
        </p:nvSpPr>
        <p:spPr>
          <a:xfrm>
            <a:off x="808504" y="5380616"/>
            <a:ext cx="9144000" cy="735106"/>
          </a:xfrm>
          <a:effectLst/>
        </p:spPr>
        <p:txBody>
          <a:bodyPr>
            <a:noAutofit/>
          </a:bodyPr>
          <a:lstStyle>
            <a:lvl1pPr marL="0" indent="0" algn="l">
              <a:buNone/>
              <a:defRPr sz="2400" b="1" i="0" baseline="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 goes here</a:t>
            </a:r>
            <a:br>
              <a:rPr lang="en-US" dirty="0"/>
            </a:br>
            <a:r>
              <a:rPr lang="en-US" dirty="0"/>
              <a:t>No more than two lines</a:t>
            </a:r>
          </a:p>
        </p:txBody>
      </p:sp>
    </p:spTree>
    <p:extLst>
      <p:ext uri="{BB962C8B-B14F-4D97-AF65-F5344CB8AC3E}">
        <p14:creationId xmlns:p14="http://schemas.microsoft.com/office/powerpoint/2010/main" val="249056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A1D9053B-8DB2-EA4A-A9CF-0F8FB54823AA}" type="slidenum">
              <a:rPr lang="en-US" smtClean="0"/>
              <a:t>‹#›</a:t>
            </a:fld>
            <a:endParaRPr lang="en-US"/>
          </a:p>
        </p:txBody>
      </p:sp>
      <p:sp>
        <p:nvSpPr>
          <p:cNvPr id="4" name="Text Placeholder 3">
            <a:extLst>
              <a:ext uri="{FF2B5EF4-FFF2-40B4-BE49-F238E27FC236}">
                <a16:creationId xmlns:a16="http://schemas.microsoft.com/office/drawing/2014/main" id="{2BD6481F-D54D-294F-9E23-BEE787B612CE}"/>
              </a:ext>
            </a:extLst>
          </p:cNvPr>
          <p:cNvSpPr>
            <a:spLocks noGrp="1"/>
          </p:cNvSpPr>
          <p:nvPr>
            <p:ph type="body" sz="quarter" idx="13"/>
          </p:nvPr>
        </p:nvSpPr>
        <p:spPr>
          <a:xfrm>
            <a:off x="228600" y="1865313"/>
            <a:ext cx="11704638" cy="435254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2">
            <a:extLst>
              <a:ext uri="{FF2B5EF4-FFF2-40B4-BE49-F238E27FC236}">
                <a16:creationId xmlns:a16="http://schemas.microsoft.com/office/drawing/2014/main" id="{F2B760C0-123A-0443-8BD4-9CD580D28ECC}"/>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61546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Photo">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5676900" cy="1325563"/>
          </a:xfrm>
        </p:spPr>
        <p:txBody>
          <a:bodyPr/>
          <a:lstStyle/>
          <a:p>
            <a:r>
              <a:rPr lang="en-US"/>
              <a:t>Click to edit Master title style</a:t>
            </a:r>
          </a:p>
        </p:txBody>
      </p:sp>
      <p:sp>
        <p:nvSpPr>
          <p:cNvPr id="3" name="Content Placeholder 2"/>
          <p:cNvSpPr>
            <a:spLocks noGrp="1"/>
          </p:cNvSpPr>
          <p:nvPr>
            <p:ph sz="half" idx="1"/>
          </p:nvPr>
        </p:nvSpPr>
        <p:spPr>
          <a:xfrm>
            <a:off x="228600" y="1825625"/>
            <a:ext cx="56769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1EF61F-F18F-4945-A071-19E247F7E7A9}"/>
              </a:ext>
            </a:extLst>
          </p:cNvPr>
          <p:cNvSpPr>
            <a:spLocks noGrp="1"/>
          </p:cNvSpPr>
          <p:nvPr>
            <p:ph type="pic" sz="quarter" idx="13"/>
          </p:nvPr>
        </p:nvSpPr>
        <p:spPr>
          <a:xfrm>
            <a:off x="6019800" y="0"/>
            <a:ext cx="6172200" cy="6858000"/>
          </a:xfrm>
        </p:spPr>
        <p:txBody>
          <a:bodyPr/>
          <a:lstStyle/>
          <a:p>
            <a:endParaRPr lang="en-US"/>
          </a:p>
        </p:txBody>
      </p:sp>
      <p:sp>
        <p:nvSpPr>
          <p:cNvPr id="7" name="Slide Number Placeholder 6"/>
          <p:cNvSpPr>
            <a:spLocks noGrp="1"/>
          </p:cNvSpPr>
          <p:nvPr>
            <p:ph type="sldNum" sz="quarter" idx="12"/>
          </p:nvPr>
        </p:nvSpPr>
        <p:spPr>
          <a:xfrm>
            <a:off x="75177" y="6400799"/>
            <a:ext cx="2743200" cy="365125"/>
          </a:xfrm>
        </p:spPr>
        <p:txBody>
          <a:bodyPr/>
          <a:lstStyle/>
          <a:p>
            <a:fld id="{A1D9053B-8DB2-EA4A-A9CF-0F8FB54823AA}" type="slidenum">
              <a:rPr lang="en-US" smtClean="0"/>
              <a:t>‹#›</a:t>
            </a:fld>
            <a:endParaRPr lang="en-US"/>
          </a:p>
        </p:txBody>
      </p:sp>
      <p:sp>
        <p:nvSpPr>
          <p:cNvPr id="13" name="Text Placeholder 12">
            <a:extLst>
              <a:ext uri="{FF2B5EF4-FFF2-40B4-BE49-F238E27FC236}">
                <a16:creationId xmlns:a16="http://schemas.microsoft.com/office/drawing/2014/main" id="{746D3748-ABB9-B443-BC71-D363C45F8F59}"/>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19559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wer Photo">
    <p:spTree>
      <p:nvGrpSpPr>
        <p:cNvPr id="1" name=""/>
        <p:cNvGrpSpPr/>
        <p:nvPr/>
      </p:nvGrpSpPr>
      <p:grpSpPr>
        <a:xfrm>
          <a:off x="0" y="0"/>
          <a:ext cx="0" cy="0"/>
          <a:chOff x="0" y="0"/>
          <a:chExt cx="0" cy="0"/>
        </a:xfrm>
      </p:grpSpPr>
      <p:sp>
        <p:nvSpPr>
          <p:cNvPr id="14" name="Content Placeholder 2"/>
          <p:cNvSpPr>
            <a:spLocks noGrp="1"/>
          </p:cNvSpPr>
          <p:nvPr>
            <p:ph idx="1"/>
          </p:nvPr>
        </p:nvSpPr>
        <p:spPr>
          <a:xfrm>
            <a:off x="243840" y="1282700"/>
            <a:ext cx="11704320" cy="223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228600" y="365126"/>
            <a:ext cx="11704320" cy="763588"/>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6"/>
          <p:cNvSpPr>
            <a:spLocks noGrp="1"/>
          </p:cNvSpPr>
          <p:nvPr>
            <p:ph type="sldNum" sz="quarter" idx="12"/>
          </p:nvPr>
        </p:nvSpPr>
        <p:spPr/>
        <p:txBody>
          <a:bodyPr/>
          <a:lstStyle/>
          <a:p>
            <a:fld id="{A1D9053B-8DB2-EA4A-A9CF-0F8FB54823AA}" type="slidenum">
              <a:rPr lang="en-US" smtClean="0"/>
              <a:t>‹#›</a:t>
            </a:fld>
            <a:endParaRPr lang="en-US" dirty="0"/>
          </a:p>
        </p:txBody>
      </p:sp>
      <p:sp>
        <p:nvSpPr>
          <p:cNvPr id="3" name="Picture Placeholder 2">
            <a:extLst>
              <a:ext uri="{FF2B5EF4-FFF2-40B4-BE49-F238E27FC236}">
                <a16:creationId xmlns:a16="http://schemas.microsoft.com/office/drawing/2014/main" id="{4472FB8D-A789-774E-838C-1F0C33ABB8C7}"/>
              </a:ext>
            </a:extLst>
          </p:cNvPr>
          <p:cNvSpPr>
            <a:spLocks noGrp="1"/>
          </p:cNvSpPr>
          <p:nvPr>
            <p:ph type="pic" sz="quarter" idx="13"/>
          </p:nvPr>
        </p:nvSpPr>
        <p:spPr>
          <a:xfrm>
            <a:off x="0" y="3657600"/>
            <a:ext cx="12188952" cy="3291840"/>
          </a:xfrm>
        </p:spPr>
        <p:txBody>
          <a:bodyPr/>
          <a:lstStyle/>
          <a:p>
            <a:endParaRPr lang="en-US"/>
          </a:p>
        </p:txBody>
      </p:sp>
      <p:sp>
        <p:nvSpPr>
          <p:cNvPr id="9" name="Text Placeholder 12">
            <a:extLst>
              <a:ext uri="{FF2B5EF4-FFF2-40B4-BE49-F238E27FC236}">
                <a16:creationId xmlns:a16="http://schemas.microsoft.com/office/drawing/2014/main" id="{500D637E-7975-A549-BD9A-6F32EA44F726}"/>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11704320" cy="1325563"/>
          </a:xfrm>
        </p:spPr>
        <p:txBody>
          <a:bodyPr/>
          <a:lstStyle/>
          <a:p>
            <a:r>
              <a:rPr lang="en-US"/>
              <a:t>Click to edit Master title style</a:t>
            </a:r>
          </a:p>
        </p:txBody>
      </p:sp>
      <p:sp>
        <p:nvSpPr>
          <p:cNvPr id="10" name="Content Placeholder 2"/>
          <p:cNvSpPr>
            <a:spLocks noGrp="1"/>
          </p:cNvSpPr>
          <p:nvPr>
            <p:ph idx="1"/>
          </p:nvPr>
        </p:nvSpPr>
        <p:spPr>
          <a:xfrm>
            <a:off x="228600" y="1813717"/>
            <a:ext cx="580644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A1D9053B-8DB2-EA4A-A9CF-0F8FB54823AA}" type="slidenum">
              <a:rPr lang="en-US" smtClean="0"/>
              <a:t>‹#›</a:t>
            </a:fld>
            <a:endParaRPr lang="en-US"/>
          </a:p>
        </p:txBody>
      </p:sp>
      <p:sp>
        <p:nvSpPr>
          <p:cNvPr id="8" name="Content Placeholder 2">
            <a:extLst>
              <a:ext uri="{FF2B5EF4-FFF2-40B4-BE49-F238E27FC236}">
                <a16:creationId xmlns:a16="http://schemas.microsoft.com/office/drawing/2014/main" id="{34E9173F-C547-3F4B-8FBB-C54045E69117}"/>
              </a:ext>
            </a:extLst>
          </p:cNvPr>
          <p:cNvSpPr>
            <a:spLocks noGrp="1"/>
          </p:cNvSpPr>
          <p:nvPr>
            <p:ph idx="13"/>
          </p:nvPr>
        </p:nvSpPr>
        <p:spPr>
          <a:xfrm>
            <a:off x="6126480" y="1810512"/>
            <a:ext cx="580644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a:extLst>
              <a:ext uri="{FF2B5EF4-FFF2-40B4-BE49-F238E27FC236}">
                <a16:creationId xmlns:a16="http://schemas.microsoft.com/office/drawing/2014/main" id="{50DDB2AE-9458-1D4F-A33A-FB617F9D063D}"/>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005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1D9053B-8DB2-EA4A-A9CF-0F8FB54823AA}" type="slidenum">
              <a:rPr lang="en-US" smtClean="0"/>
              <a:t>‹#›</a:t>
            </a:fld>
            <a:endParaRPr lang="en-US"/>
          </a:p>
        </p:txBody>
      </p:sp>
      <p:sp>
        <p:nvSpPr>
          <p:cNvPr id="7" name="Text Placeholder 12">
            <a:extLst>
              <a:ext uri="{FF2B5EF4-FFF2-40B4-BE49-F238E27FC236}">
                <a16:creationId xmlns:a16="http://schemas.microsoft.com/office/drawing/2014/main" id="{198F7814-5377-854F-86F2-EAD3E497FF0B}"/>
              </a:ext>
            </a:extLst>
          </p:cNvPr>
          <p:cNvSpPr>
            <a:spLocks noGrp="1"/>
          </p:cNvSpPr>
          <p:nvPr>
            <p:ph type="body" sz="quarter" idx="14" hasCustomPrompt="1"/>
          </p:nvPr>
        </p:nvSpPr>
        <p:spPr>
          <a:xfrm>
            <a:off x="11109960" y="5623560"/>
            <a:ext cx="914400" cy="1060704"/>
          </a:xfrm>
          <a:blipFill>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2894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E5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365125"/>
            <a:ext cx="1170432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28600" y="1825625"/>
            <a:ext cx="1170432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1200" b="1"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0409" y="6394663"/>
            <a:ext cx="2743200" cy="365125"/>
          </a:xfrm>
          <a:prstGeom prst="rect">
            <a:avLst/>
          </a:prstGeom>
        </p:spPr>
        <p:txBody>
          <a:bodyPr vert="horz" lIns="91440" tIns="45720" rIns="91440" bIns="45720" rtlCol="0" anchor="ctr"/>
          <a:lstStyle>
            <a:lvl1pPr algn="l">
              <a:defRPr sz="1200" b="1"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fld id="{A1D9053B-8DB2-EA4A-A9CF-0F8FB54823AA}" type="slidenum">
              <a:rPr lang="en-US" smtClean="0"/>
              <a:pPr/>
              <a:t>‹#›</a:t>
            </a:fld>
            <a:endParaRPr lang="en-US" dirty="0"/>
          </a:p>
        </p:txBody>
      </p:sp>
    </p:spTree>
    <p:extLst>
      <p:ext uri="{BB962C8B-B14F-4D97-AF65-F5344CB8AC3E}">
        <p14:creationId xmlns:p14="http://schemas.microsoft.com/office/powerpoint/2010/main" val="2142138816"/>
      </p:ext>
    </p:extLst>
  </p:cSld>
  <p:clrMap bg1="lt1" tx1="dk1" bg2="lt2" tx2="dk2" accent1="accent1" accent2="accent2" accent3="accent3" accent4="accent4" accent5="accent5" accent6="accent6" hlink="hlink" folHlink="folHlink"/>
  <p:sldLayoutIdLst>
    <p:sldLayoutId id="2147483674" r:id="rId1"/>
    <p:sldLayoutId id="2147483684" r:id="rId2"/>
    <p:sldLayoutId id="2147483649" r:id="rId3"/>
    <p:sldLayoutId id="2147483683" r:id="rId4"/>
    <p:sldLayoutId id="2147483650" r:id="rId5"/>
    <p:sldLayoutId id="2147483652" r:id="rId6"/>
    <p:sldLayoutId id="2147483669" r:id="rId7"/>
    <p:sldLayoutId id="2147483653" r:id="rId8"/>
    <p:sldLayoutId id="2147483654" r:id="rId9"/>
    <p:sldLayoutId id="2147483655" r:id="rId10"/>
    <p:sldLayoutId id="2147483657" r:id="rId11"/>
    <p:sldLayoutId id="2147483670" r:id="rId12"/>
    <p:sldLayoutId id="2147483685" r:id="rId13"/>
  </p:sldLayoutIdLst>
  <p:hf sldNum="0" hdr="0" dt="0"/>
  <p:txStyles>
    <p:titleStyle>
      <a:lvl1pPr algn="l" defTabSz="914400" rtl="0" eaLnBrk="1" latinLnBrk="0" hangingPunct="1">
        <a:lnSpc>
          <a:spcPct val="90000"/>
        </a:lnSpc>
        <a:spcBef>
          <a:spcPct val="0"/>
        </a:spcBef>
        <a:buNone/>
        <a:defRPr sz="44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a:buChar char="•"/>
        <a:defRPr sz="2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685800" indent="-228600" algn="l" defTabSz="914400" rtl="0" eaLnBrk="1" latinLnBrk="0" hangingPunct="1">
        <a:lnSpc>
          <a:spcPct val="90000"/>
        </a:lnSpc>
        <a:spcBef>
          <a:spcPts val="500"/>
        </a:spcBef>
        <a:buFont typeface="Arial"/>
        <a:buChar char="•"/>
        <a:defRPr sz="24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2pPr>
      <a:lvl3pPr marL="1143000" indent="-228600" algn="l" defTabSz="914400" rtl="0" eaLnBrk="1" latinLnBrk="0" hangingPunct="1">
        <a:lnSpc>
          <a:spcPct val="90000"/>
        </a:lnSpc>
        <a:spcBef>
          <a:spcPts val="500"/>
        </a:spcBef>
        <a:buFont typeface="Arial"/>
        <a:buChar char="•"/>
        <a:defRPr sz="20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3pPr>
      <a:lvl4pPr marL="1600200" indent="-228600" algn="l" defTabSz="914400" rtl="0" eaLnBrk="1" latinLnBrk="0" hangingPunct="1">
        <a:lnSpc>
          <a:spcPct val="90000"/>
        </a:lnSpc>
        <a:spcBef>
          <a:spcPts val="500"/>
        </a:spcBef>
        <a:buFont typeface="Arial"/>
        <a:buChar char="•"/>
        <a:defRPr sz="1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4pPr>
      <a:lvl5pPr marL="2057400" indent="-228600" algn="l" defTabSz="914400" rtl="0" eaLnBrk="1" latinLnBrk="0" hangingPunct="1">
        <a:lnSpc>
          <a:spcPct val="90000"/>
        </a:lnSpc>
        <a:spcBef>
          <a:spcPts val="500"/>
        </a:spcBef>
        <a:buFont typeface="Arial"/>
        <a:buChar char="•"/>
        <a:defRPr sz="1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chart" Target="../charts/chart8.xml"/><Relationship Id="rId13" Type="http://schemas.openxmlformats.org/officeDocument/2006/relationships/chart" Target="../charts/chart13.xml"/><Relationship Id="rId3" Type="http://schemas.openxmlformats.org/officeDocument/2006/relationships/chart" Target="../charts/chart3.xml"/><Relationship Id="rId7" Type="http://schemas.openxmlformats.org/officeDocument/2006/relationships/chart" Target="../charts/chart7.xml"/><Relationship Id="rId12" Type="http://schemas.openxmlformats.org/officeDocument/2006/relationships/chart" Target="../charts/chart12.xml"/><Relationship Id="rId17" Type="http://schemas.openxmlformats.org/officeDocument/2006/relationships/chart" Target="../charts/chart17.xml"/><Relationship Id="rId2" Type="http://schemas.openxmlformats.org/officeDocument/2006/relationships/chart" Target="../charts/chart2.xml"/><Relationship Id="rId16" Type="http://schemas.openxmlformats.org/officeDocument/2006/relationships/chart" Target="../charts/chart16.xml"/><Relationship Id="rId1" Type="http://schemas.openxmlformats.org/officeDocument/2006/relationships/slideLayout" Target="../slideLayouts/slideLayout10.xml"/><Relationship Id="rId6" Type="http://schemas.openxmlformats.org/officeDocument/2006/relationships/chart" Target="../charts/chart6.xml"/><Relationship Id="rId11" Type="http://schemas.openxmlformats.org/officeDocument/2006/relationships/chart" Target="../charts/chart11.xml"/><Relationship Id="rId5" Type="http://schemas.openxmlformats.org/officeDocument/2006/relationships/chart" Target="../charts/chart5.xml"/><Relationship Id="rId15" Type="http://schemas.openxmlformats.org/officeDocument/2006/relationships/chart" Target="../charts/chart1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 Id="rId14" Type="http://schemas.openxmlformats.org/officeDocument/2006/relationships/chart" Target="../charts/char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hyperlink" Target="https://oss.deltares.nl/web/delft-fews/" TargetMode="External"/><Relationship Id="rId3" Type="http://schemas.openxmlformats.org/officeDocument/2006/relationships/hyperlink" Target="https://csdms.colorado.edu/wiki/BMI" TargetMode="External"/><Relationship Id="rId7" Type="http://schemas.openxmlformats.org/officeDocument/2006/relationships/hyperlink" Target="https://csdms.colorado.edu/" TargetMode="External"/><Relationship Id="rId2" Type="http://schemas.openxmlformats.org/officeDocument/2006/relationships/hyperlink" Target="https://www.openmi.org/" TargetMode="External"/><Relationship Id="rId1" Type="http://schemas.openxmlformats.org/officeDocument/2006/relationships/slideLayout" Target="../slideLayouts/slideLayout5.xml"/><Relationship Id="rId6" Type="http://schemas.openxmlformats.org/officeDocument/2006/relationships/hyperlink" Target="http://www.hydrocouple.org/" TargetMode="External"/><Relationship Id="rId5" Type="http://schemas.openxmlformats.org/officeDocument/2006/relationships/hyperlink" Target="https://earthsystemmodeling.org/" TargetMode="External"/><Relationship Id="rId4" Type="http://schemas.openxmlformats.org/officeDocument/2006/relationships/hyperlink" Target="https://alm.engr.colostate.edu/cb/project/oms/" TargetMode="External"/><Relationship Id="rId9" Type="http://schemas.openxmlformats.org/officeDocument/2006/relationships/hyperlink" Target="https://www.deltares.nl/en/delta-shell-framewor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AC0D-06FA-4BCA-9F41-8BCA0075012A}"/>
              </a:ext>
            </a:extLst>
          </p:cNvPr>
          <p:cNvSpPr>
            <a:spLocks noGrp="1"/>
          </p:cNvSpPr>
          <p:nvPr>
            <p:ph type="ctrTitle"/>
          </p:nvPr>
        </p:nvSpPr>
        <p:spPr/>
        <p:txBody>
          <a:bodyPr/>
          <a:lstStyle/>
          <a:p>
            <a:r>
              <a:rPr lang="en-US" dirty="0"/>
              <a:t>CVP Water Temperature Modeling Platform</a:t>
            </a:r>
          </a:p>
        </p:txBody>
      </p:sp>
      <p:sp>
        <p:nvSpPr>
          <p:cNvPr id="3" name="Subtitle 2">
            <a:extLst>
              <a:ext uri="{FF2B5EF4-FFF2-40B4-BE49-F238E27FC236}">
                <a16:creationId xmlns:a16="http://schemas.microsoft.com/office/drawing/2014/main" id="{3481A2E3-D7BD-4CD8-99EC-29DE5850F5A3}"/>
              </a:ext>
            </a:extLst>
          </p:cNvPr>
          <p:cNvSpPr>
            <a:spLocks noGrp="1"/>
          </p:cNvSpPr>
          <p:nvPr>
            <p:ph type="subTitle" idx="1"/>
          </p:nvPr>
        </p:nvSpPr>
        <p:spPr/>
        <p:txBody>
          <a:bodyPr/>
          <a:lstStyle/>
          <a:p>
            <a:r>
              <a:rPr lang="en-US" dirty="0"/>
              <a:t>Modeling Technical Committee Meeting 1</a:t>
            </a:r>
          </a:p>
          <a:p>
            <a:r>
              <a:rPr lang="en-US" dirty="0"/>
              <a:t>July 1, 2021; 1 – 4 pm</a:t>
            </a:r>
          </a:p>
        </p:txBody>
      </p:sp>
    </p:spTree>
    <p:extLst>
      <p:ext uri="{BB962C8B-B14F-4D97-AF65-F5344CB8AC3E}">
        <p14:creationId xmlns:p14="http://schemas.microsoft.com/office/powerpoint/2010/main" val="23034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5BF3-8AE7-4062-AD4C-0CB566361150}"/>
              </a:ext>
            </a:extLst>
          </p:cNvPr>
          <p:cNvSpPr>
            <a:spLocks noGrp="1"/>
          </p:cNvSpPr>
          <p:nvPr>
            <p:ph type="title"/>
          </p:nvPr>
        </p:nvSpPr>
        <p:spPr/>
        <p:txBody>
          <a:bodyPr/>
          <a:lstStyle/>
          <a:p>
            <a:r>
              <a:rPr lang="en-US" dirty="0"/>
              <a:t>Need high </a:t>
            </a:r>
            <a:r>
              <a:rPr lang="en-US" dirty="0">
                <a:solidFill>
                  <a:srgbClr val="FFC000"/>
                </a:solidFill>
              </a:rPr>
              <a:t>Quality</a:t>
            </a:r>
            <a:endParaRPr lang="en-US" dirty="0"/>
          </a:p>
        </p:txBody>
      </p:sp>
      <p:sp>
        <p:nvSpPr>
          <p:cNvPr id="3" name="Text Placeholder 2">
            <a:extLst>
              <a:ext uri="{FF2B5EF4-FFF2-40B4-BE49-F238E27FC236}">
                <a16:creationId xmlns:a16="http://schemas.microsoft.com/office/drawing/2014/main" id="{DBECEF12-DFE6-4F63-A162-70F964BF6F99}"/>
              </a:ext>
            </a:extLst>
          </p:cNvPr>
          <p:cNvSpPr>
            <a:spLocks noGrp="1"/>
          </p:cNvSpPr>
          <p:nvPr>
            <p:ph type="body" sz="quarter" idx="13"/>
          </p:nvPr>
        </p:nvSpPr>
        <p:spPr/>
        <p:txBody>
          <a:bodyPr/>
          <a:lstStyle/>
          <a:p>
            <a:r>
              <a:rPr lang="en-US" dirty="0"/>
              <a:t>Objective: Raise standards</a:t>
            </a:r>
          </a:p>
          <a:p>
            <a:r>
              <a:rPr lang="en-US" dirty="0"/>
              <a:t>Requirements:</a:t>
            </a:r>
          </a:p>
          <a:p>
            <a:pPr lvl="1"/>
            <a:r>
              <a:rPr lang="en-US" dirty="0"/>
              <a:t>Documentation: Robust - Transparency</a:t>
            </a:r>
          </a:p>
          <a:p>
            <a:pPr lvl="1"/>
            <a:r>
              <a:rPr lang="en-US" dirty="0"/>
              <a:t>Assumptions: Explicit</a:t>
            </a:r>
          </a:p>
          <a:p>
            <a:pPr lvl="1"/>
            <a:r>
              <a:rPr lang="en-US" dirty="0"/>
              <a:t>Demonstrate Performance: Continuous Testing – How well does the model work?</a:t>
            </a:r>
          </a:p>
          <a:p>
            <a:pPr lvl="1"/>
            <a:endParaRPr lang="en-US" dirty="0"/>
          </a:p>
        </p:txBody>
      </p:sp>
      <p:sp>
        <p:nvSpPr>
          <p:cNvPr id="4" name="Text Placeholder 3">
            <a:extLst>
              <a:ext uri="{FF2B5EF4-FFF2-40B4-BE49-F238E27FC236}">
                <a16:creationId xmlns:a16="http://schemas.microsoft.com/office/drawing/2014/main" id="{B679A08D-5EF7-4A08-800D-CFA5ACE8068E}"/>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439866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34C6-24F2-4257-A5D3-A97F6045F8C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8F3C00E-CA17-4773-AFB1-54226BA6ED27}"/>
              </a:ext>
            </a:extLst>
          </p:cNvPr>
          <p:cNvSpPr>
            <a:spLocks noGrp="1"/>
          </p:cNvSpPr>
          <p:nvPr>
            <p:ph sz="half" idx="1"/>
          </p:nvPr>
        </p:nvSpPr>
        <p:spPr>
          <a:xfrm>
            <a:off x="228600" y="1825625"/>
            <a:ext cx="5513137" cy="4351338"/>
          </a:xfrm>
        </p:spPr>
        <p:txBody>
          <a:bodyPr/>
          <a:lstStyle/>
          <a:p>
            <a:endParaRPr lang="en-US" dirty="0"/>
          </a:p>
        </p:txBody>
      </p:sp>
      <p:pic>
        <p:nvPicPr>
          <p:cNvPr id="7" name="Picture Placeholder 6" descr="Graphical user interface&#10;&#10;Description automatically generated">
            <a:extLst>
              <a:ext uri="{FF2B5EF4-FFF2-40B4-BE49-F238E27FC236}">
                <a16:creationId xmlns:a16="http://schemas.microsoft.com/office/drawing/2014/main" id="{68ED2D71-E03F-409C-9200-FE02E9082CA7}"/>
              </a:ext>
            </a:extLst>
          </p:cNvPr>
          <p:cNvPicPr>
            <a:picLocks noGrp="1" noChangeAspect="1"/>
          </p:cNvPicPr>
          <p:nvPr>
            <p:ph type="pic" sz="quarter" idx="13"/>
          </p:nvPr>
        </p:nvPicPr>
        <p:blipFill rotWithShape="1">
          <a:blip r:embed="rId2"/>
          <a:srcRect l="1592" t="2534" r="367" b="2534"/>
          <a:stretch/>
        </p:blipFill>
        <p:spPr>
          <a:xfrm>
            <a:off x="5741737" y="-30881"/>
            <a:ext cx="6450263" cy="6888881"/>
          </a:xfrm>
        </p:spPr>
      </p:pic>
      <p:sp>
        <p:nvSpPr>
          <p:cNvPr id="5" name="Text Placeholder 4">
            <a:extLst>
              <a:ext uri="{FF2B5EF4-FFF2-40B4-BE49-F238E27FC236}">
                <a16:creationId xmlns:a16="http://schemas.microsoft.com/office/drawing/2014/main" id="{F4259F09-21B3-4A42-8B46-056CA5FE21A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283895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179BC7-4D49-4064-94F3-DEC11DC2E98B}"/>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BF1385C-1CBB-49C5-9154-29EB9C654AD0}"/>
              </a:ext>
            </a:extLst>
          </p:cNvPr>
          <p:cNvSpPr>
            <a:spLocks noGrp="1"/>
          </p:cNvSpPr>
          <p:nvPr>
            <p:ph type="ctrTitle"/>
          </p:nvPr>
        </p:nvSpPr>
        <p:spPr/>
        <p:txBody>
          <a:bodyPr/>
          <a:lstStyle/>
          <a:p>
            <a:r>
              <a:rPr lang="en-US" dirty="0"/>
              <a:t>Wrap Up and Next Steps</a:t>
            </a:r>
          </a:p>
        </p:txBody>
      </p:sp>
      <p:sp>
        <p:nvSpPr>
          <p:cNvPr id="5" name="Subtitle 4">
            <a:extLst>
              <a:ext uri="{FF2B5EF4-FFF2-40B4-BE49-F238E27FC236}">
                <a16:creationId xmlns:a16="http://schemas.microsoft.com/office/drawing/2014/main" id="{5150E8D7-37A8-4983-8ADE-581355763F29}"/>
              </a:ext>
            </a:extLst>
          </p:cNvPr>
          <p:cNvSpPr>
            <a:spLocks noGrp="1"/>
          </p:cNvSpPr>
          <p:nvPr>
            <p:ph type="subTitle" idx="1"/>
          </p:nvPr>
        </p:nvSpPr>
        <p:spPr/>
        <p:txBody>
          <a:bodyPr/>
          <a:lstStyle/>
          <a:p>
            <a:r>
              <a:rPr lang="en-US" dirty="0"/>
              <a:t>Randi Field, CVO</a:t>
            </a:r>
          </a:p>
          <a:p>
            <a:r>
              <a:rPr lang="en-US" dirty="0"/>
              <a:t>Yung-Hsin Sun, Stantec</a:t>
            </a:r>
          </a:p>
        </p:txBody>
      </p:sp>
      <p:pic>
        <p:nvPicPr>
          <p:cNvPr id="6" name="Picture Placeholder 5">
            <a:extLst>
              <a:ext uri="{FF2B5EF4-FFF2-40B4-BE49-F238E27FC236}">
                <a16:creationId xmlns:a16="http://schemas.microsoft.com/office/drawing/2014/main" id="{D927F10D-931C-4A5A-8540-805045D93372}"/>
              </a:ext>
            </a:extLst>
          </p:cNvPr>
          <p:cNvPicPr>
            <a:picLocks noGrp="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FB0D263-D04C-45A1-9DAD-99EB467A4E18}"/>
              </a:ext>
            </a:extLst>
          </p:cNvPr>
          <p:cNvSpPr txBox="1"/>
          <p:nvPr/>
        </p:nvSpPr>
        <p:spPr>
          <a:xfrm>
            <a:off x="10089004" y="3270558"/>
            <a:ext cx="2148496" cy="230832"/>
          </a:xfrm>
          <a:prstGeom prst="rect">
            <a:avLst/>
          </a:prstGeom>
          <a:noFill/>
        </p:spPr>
        <p:txBody>
          <a:bodyPr wrap="square" rtlCol="0">
            <a:spAutoFit/>
          </a:bodyPr>
          <a:lstStyle/>
          <a:p>
            <a:r>
              <a:rPr lang="en-US" sz="900" dirty="0">
                <a:solidFill>
                  <a:schemeClr val="bg1"/>
                </a:solidFill>
              </a:rPr>
              <a:t>Photo credit: John Hannon, Reclamation</a:t>
            </a:r>
          </a:p>
        </p:txBody>
      </p:sp>
    </p:spTree>
    <p:extLst>
      <p:ext uri="{BB962C8B-B14F-4D97-AF65-F5344CB8AC3E}">
        <p14:creationId xmlns:p14="http://schemas.microsoft.com/office/powerpoint/2010/main" val="1516124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9B21-79B8-4508-8377-B8109AC13CC9}"/>
              </a:ext>
            </a:extLst>
          </p:cNvPr>
          <p:cNvSpPr>
            <a:spLocks noGrp="1"/>
          </p:cNvSpPr>
          <p:nvPr>
            <p:ph type="title"/>
          </p:nvPr>
        </p:nvSpPr>
        <p:spPr/>
        <p:txBody>
          <a:bodyPr/>
          <a:lstStyle/>
          <a:p>
            <a:r>
              <a:rPr lang="en-US" dirty="0"/>
              <a:t>Upcoming MTC and Topics</a:t>
            </a:r>
          </a:p>
        </p:txBody>
      </p:sp>
      <p:sp>
        <p:nvSpPr>
          <p:cNvPr id="3" name="Text Placeholder 2">
            <a:extLst>
              <a:ext uri="{FF2B5EF4-FFF2-40B4-BE49-F238E27FC236}">
                <a16:creationId xmlns:a16="http://schemas.microsoft.com/office/drawing/2014/main" id="{EFAC20D6-E093-46D6-AED2-99B4A8031948}"/>
              </a:ext>
            </a:extLst>
          </p:cNvPr>
          <p:cNvSpPr>
            <a:spLocks noGrp="1"/>
          </p:cNvSpPr>
          <p:nvPr>
            <p:ph type="body" sz="quarter" idx="13"/>
          </p:nvPr>
        </p:nvSpPr>
        <p:spPr/>
        <p:txBody>
          <a:bodyPr/>
          <a:lstStyle/>
          <a:p>
            <a:r>
              <a:rPr lang="en-US" dirty="0"/>
              <a:t>Next MTC Meeting: October 7, 2021; 1 – 4 pm </a:t>
            </a:r>
          </a:p>
          <a:p>
            <a:r>
              <a:rPr lang="en-US" dirty="0"/>
              <a:t>Upcoming topics: </a:t>
            </a:r>
          </a:p>
          <a:p>
            <a:pPr lvl="1"/>
            <a:endParaRPr lang="en-US" dirty="0"/>
          </a:p>
          <a:p>
            <a:pPr lvl="1"/>
            <a:endParaRPr lang="en-US" dirty="0"/>
          </a:p>
          <a:p>
            <a:pPr lvl="1"/>
            <a:endParaRPr lang="en-US" dirty="0"/>
          </a:p>
          <a:p>
            <a:pPr lvl="1"/>
            <a:endParaRPr lang="en-US" dirty="0"/>
          </a:p>
          <a:p>
            <a:r>
              <a:rPr lang="en-US" dirty="0"/>
              <a:t>The email for signing up will be out soon – registration required. </a:t>
            </a:r>
          </a:p>
          <a:p>
            <a:endParaRPr lang="en-US" dirty="0"/>
          </a:p>
        </p:txBody>
      </p:sp>
      <p:sp>
        <p:nvSpPr>
          <p:cNvPr id="4" name="Text Placeholder 3">
            <a:extLst>
              <a:ext uri="{FF2B5EF4-FFF2-40B4-BE49-F238E27FC236}">
                <a16:creationId xmlns:a16="http://schemas.microsoft.com/office/drawing/2014/main" id="{7BD40031-699F-41E6-BCE0-0616EFEAE7E3}"/>
              </a:ext>
            </a:extLst>
          </p:cNvPr>
          <p:cNvSpPr>
            <a:spLocks noGrp="1"/>
          </p:cNvSpPr>
          <p:nvPr>
            <p:ph type="body" sz="quarter" idx="14"/>
          </p:nvPr>
        </p:nvSpPr>
        <p:spPr/>
        <p:txBody>
          <a:bodyPr/>
          <a:lstStyle/>
          <a:p>
            <a:endParaRPr lang="en-US"/>
          </a:p>
        </p:txBody>
      </p:sp>
      <p:graphicFrame>
        <p:nvGraphicFramePr>
          <p:cNvPr id="5" name="Table 5">
            <a:extLst>
              <a:ext uri="{FF2B5EF4-FFF2-40B4-BE49-F238E27FC236}">
                <a16:creationId xmlns:a16="http://schemas.microsoft.com/office/drawing/2014/main" id="{69672CF6-556D-46CF-A8C0-88D964137268}"/>
              </a:ext>
            </a:extLst>
          </p:cNvPr>
          <p:cNvGraphicFramePr>
            <a:graphicFrameLocks noGrp="1"/>
          </p:cNvGraphicFramePr>
          <p:nvPr>
            <p:extLst>
              <p:ext uri="{D42A27DB-BD31-4B8C-83A1-F6EECF244321}">
                <p14:modId xmlns:p14="http://schemas.microsoft.com/office/powerpoint/2010/main" val="1159219723"/>
              </p:ext>
            </p:extLst>
          </p:nvPr>
        </p:nvGraphicFramePr>
        <p:xfrm>
          <a:off x="1091474" y="3084043"/>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65831422"/>
                    </a:ext>
                  </a:extLst>
                </a:gridCol>
                <a:gridCol w="4064000">
                  <a:extLst>
                    <a:ext uri="{9D8B030D-6E8A-4147-A177-3AD203B41FA5}">
                      <a16:colId xmlns:a16="http://schemas.microsoft.com/office/drawing/2014/main" val="3523220884"/>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317633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932153448"/>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303854512"/>
                  </a:ext>
                </a:extLst>
              </a:tr>
            </a:tbl>
          </a:graphicData>
        </a:graphic>
      </p:graphicFrame>
    </p:spTree>
    <p:extLst>
      <p:ext uri="{BB962C8B-B14F-4D97-AF65-F5344CB8AC3E}">
        <p14:creationId xmlns:p14="http://schemas.microsoft.com/office/powerpoint/2010/main" val="31424689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9B21-79B8-4508-8377-B8109AC13CC9}"/>
              </a:ext>
            </a:extLst>
          </p:cNvPr>
          <p:cNvSpPr>
            <a:spLocks noGrp="1"/>
          </p:cNvSpPr>
          <p:nvPr>
            <p:ph type="title"/>
          </p:nvPr>
        </p:nvSpPr>
        <p:spPr/>
        <p:txBody>
          <a:bodyPr/>
          <a:lstStyle/>
          <a:p>
            <a:r>
              <a:rPr lang="en-US" dirty="0"/>
              <a:t>Information Sharing and Contacts</a:t>
            </a:r>
          </a:p>
        </p:txBody>
      </p:sp>
      <p:sp>
        <p:nvSpPr>
          <p:cNvPr id="3" name="Text Placeholder 2">
            <a:extLst>
              <a:ext uri="{FF2B5EF4-FFF2-40B4-BE49-F238E27FC236}">
                <a16:creationId xmlns:a16="http://schemas.microsoft.com/office/drawing/2014/main" id="{EFAC20D6-E093-46D6-AED2-99B4A8031948}"/>
              </a:ext>
            </a:extLst>
          </p:cNvPr>
          <p:cNvSpPr>
            <a:spLocks noGrp="1"/>
          </p:cNvSpPr>
          <p:nvPr>
            <p:ph type="body" sz="quarter" idx="13"/>
          </p:nvPr>
        </p:nvSpPr>
        <p:spPr/>
        <p:txBody>
          <a:bodyPr/>
          <a:lstStyle/>
          <a:p>
            <a:r>
              <a:rPr lang="en-US" dirty="0"/>
              <a:t>Project contact: mppublicaffairs@usbr.gov </a:t>
            </a:r>
          </a:p>
          <a:p>
            <a:r>
              <a:rPr lang="en-US" dirty="0"/>
              <a:t>Key team members presenting today</a:t>
            </a:r>
          </a:p>
          <a:p>
            <a:pPr lvl="1"/>
            <a:r>
              <a:rPr lang="en-US" dirty="0"/>
              <a:t>Randi Field, RField@usbr.gov</a:t>
            </a:r>
          </a:p>
          <a:p>
            <a:pPr lvl="1"/>
            <a:r>
              <a:rPr lang="en-US" dirty="0"/>
              <a:t>Mike Deas, Mike.Deas@watercourseinc.com</a:t>
            </a:r>
          </a:p>
          <a:p>
            <a:pPr lvl="1"/>
            <a:r>
              <a:rPr lang="en-US" dirty="0"/>
              <a:t>John DeGeorge, jfdegeorge@rmanet.com </a:t>
            </a:r>
          </a:p>
          <a:p>
            <a:pPr lvl="1"/>
            <a:r>
              <a:rPr lang="en-US" dirty="0"/>
              <a:t>Yung-Hsin Sun, yung-hsin.sun@stantec.com</a:t>
            </a:r>
          </a:p>
          <a:p>
            <a:r>
              <a:rPr lang="en-US" dirty="0"/>
              <a:t>Stakeholder Information SharePoint Site Access: </a:t>
            </a:r>
          </a:p>
          <a:p>
            <a:pPr lvl="1"/>
            <a:r>
              <a:rPr lang="en-US" dirty="0"/>
              <a:t>Site address</a:t>
            </a:r>
          </a:p>
          <a:p>
            <a:pPr lvl="1"/>
            <a:r>
              <a:rPr lang="en-US" dirty="0"/>
              <a:t>Registered participants will be added for access. </a:t>
            </a:r>
            <a:br>
              <a:rPr lang="en-US" dirty="0"/>
            </a:br>
            <a:r>
              <a:rPr lang="en-US" dirty="0"/>
              <a:t>Any challenges: sarah.hamilton@stantec.com </a:t>
            </a:r>
          </a:p>
          <a:p>
            <a:pPr lvl="1"/>
            <a:r>
              <a:rPr lang="en-US" dirty="0"/>
              <a:t>Long-term: 184031386@stantec.com </a:t>
            </a:r>
          </a:p>
          <a:p>
            <a:endParaRPr lang="en-US" dirty="0"/>
          </a:p>
        </p:txBody>
      </p:sp>
      <p:sp>
        <p:nvSpPr>
          <p:cNvPr id="4" name="Text Placeholder 3">
            <a:extLst>
              <a:ext uri="{FF2B5EF4-FFF2-40B4-BE49-F238E27FC236}">
                <a16:creationId xmlns:a16="http://schemas.microsoft.com/office/drawing/2014/main" id="{7BD40031-699F-41E6-BCE0-0616EFEAE7E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10665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7C16B2-4753-490E-A052-4A1792A0CC1D}"/>
              </a:ext>
            </a:extLst>
          </p:cNvPr>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B3827E61-DCE0-495A-BE32-1F509F03AAA6}"/>
              </a:ext>
            </a:extLst>
          </p:cNvPr>
          <p:cNvSpPr txBox="1"/>
          <p:nvPr/>
        </p:nvSpPr>
        <p:spPr>
          <a:xfrm>
            <a:off x="1567543" y="1240971"/>
            <a:ext cx="2209900" cy="369332"/>
          </a:xfrm>
          <a:prstGeom prst="rect">
            <a:avLst/>
          </a:prstGeom>
          <a:noFill/>
        </p:spPr>
        <p:txBody>
          <a:bodyPr wrap="none" rtlCol="0">
            <a:spAutoFit/>
          </a:bodyPr>
          <a:lstStyle/>
          <a:p>
            <a:r>
              <a:rPr lang="en-US" dirty="0">
                <a:solidFill>
                  <a:schemeClr val="bg1"/>
                </a:solidFill>
              </a:rPr>
              <a:t>Happy July 4</a:t>
            </a:r>
            <a:r>
              <a:rPr lang="en-US" baseline="30000" dirty="0">
                <a:solidFill>
                  <a:schemeClr val="bg1"/>
                </a:solidFill>
              </a:rPr>
              <a:t>th</a:t>
            </a:r>
            <a:r>
              <a:rPr lang="en-US" dirty="0">
                <a:solidFill>
                  <a:schemeClr val="bg1"/>
                </a:solidFill>
              </a:rPr>
              <a:t> picture</a:t>
            </a:r>
          </a:p>
        </p:txBody>
      </p:sp>
    </p:spTree>
    <p:extLst>
      <p:ext uri="{BB962C8B-B14F-4D97-AF65-F5344CB8AC3E}">
        <p14:creationId xmlns:p14="http://schemas.microsoft.com/office/powerpoint/2010/main" val="3149413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154AF925-444F-2D40-980F-94567954927E}"/>
              </a:ext>
            </a:extLst>
          </p:cNvPr>
          <p:cNvSpPr>
            <a:spLocks noGrp="1"/>
          </p:cNvSpPr>
          <p:nvPr>
            <p:ph type="subTitle" idx="1"/>
          </p:nvPr>
        </p:nvSpPr>
        <p:spPr/>
        <p:txBody>
          <a:bodyPr/>
          <a:lstStyle/>
          <a:p>
            <a:r>
              <a:rPr lang="en-US" dirty="0"/>
              <a:t>NEXT MTC MEETING: October 7, 2021; 1 – 4 pm </a:t>
            </a:r>
          </a:p>
        </p:txBody>
      </p:sp>
    </p:spTree>
    <p:extLst>
      <p:ext uri="{BB962C8B-B14F-4D97-AF65-F5344CB8AC3E}">
        <p14:creationId xmlns:p14="http://schemas.microsoft.com/office/powerpoint/2010/main" val="182948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BA3E-6626-44C0-A250-0B378C578406}"/>
              </a:ext>
            </a:extLst>
          </p:cNvPr>
          <p:cNvSpPr>
            <a:spLocks noGrp="1"/>
          </p:cNvSpPr>
          <p:nvPr>
            <p:ph type="title"/>
          </p:nvPr>
        </p:nvSpPr>
        <p:spPr/>
        <p:txBody>
          <a:bodyPr/>
          <a:lstStyle/>
          <a:p>
            <a:r>
              <a:rPr lang="en-US" dirty="0"/>
              <a:t>Need </a:t>
            </a:r>
            <a:r>
              <a:rPr lang="en-US" dirty="0">
                <a:solidFill>
                  <a:srgbClr val="FFC000"/>
                </a:solidFill>
              </a:rPr>
              <a:t>Confidence</a:t>
            </a:r>
            <a:r>
              <a:rPr lang="en-US" dirty="0"/>
              <a:t> -tools add value, are useful, and trusted</a:t>
            </a:r>
          </a:p>
        </p:txBody>
      </p:sp>
      <p:sp>
        <p:nvSpPr>
          <p:cNvPr id="3" name="Text Placeholder 2">
            <a:extLst>
              <a:ext uri="{FF2B5EF4-FFF2-40B4-BE49-F238E27FC236}">
                <a16:creationId xmlns:a16="http://schemas.microsoft.com/office/drawing/2014/main" id="{BC008188-3AD9-4E9E-9463-31D0B160BD22}"/>
              </a:ext>
            </a:extLst>
          </p:cNvPr>
          <p:cNvSpPr>
            <a:spLocks noGrp="1"/>
          </p:cNvSpPr>
          <p:nvPr>
            <p:ph type="body" sz="quarter" idx="13"/>
          </p:nvPr>
        </p:nvSpPr>
        <p:spPr/>
        <p:txBody>
          <a:bodyPr/>
          <a:lstStyle/>
          <a:p>
            <a:r>
              <a:rPr lang="en-US" dirty="0"/>
              <a:t>Objective: Open process</a:t>
            </a:r>
          </a:p>
          <a:p>
            <a:r>
              <a:rPr lang="en-US" dirty="0"/>
              <a:t>Requirements:</a:t>
            </a:r>
          </a:p>
          <a:p>
            <a:pPr lvl="1"/>
            <a:r>
              <a:rPr lang="en-US" dirty="0"/>
              <a:t>Access: Transparency – Share</a:t>
            </a:r>
          </a:p>
          <a:p>
            <a:pPr lvl="1"/>
            <a:r>
              <a:rPr lang="en-US" dirty="0"/>
              <a:t>Clarify Limitations: Informed consumer</a:t>
            </a:r>
          </a:p>
          <a:p>
            <a:pPr lvl="1"/>
            <a:r>
              <a:rPr lang="en-US" dirty="0"/>
              <a:t>New Data: Continual Improvements</a:t>
            </a:r>
          </a:p>
          <a:p>
            <a:pPr lvl="1"/>
            <a:r>
              <a:rPr lang="en-US" dirty="0"/>
              <a:t>Collaborative Forum: Modeling Technical Committee</a:t>
            </a:r>
          </a:p>
          <a:p>
            <a:pPr lvl="1"/>
            <a:r>
              <a:rPr lang="en-US" dirty="0"/>
              <a:t>Demonstrate Performance: Testing</a:t>
            </a:r>
          </a:p>
          <a:p>
            <a:pPr lvl="1"/>
            <a:r>
              <a:rPr lang="en-US" dirty="0"/>
              <a:t>Peer Review: Independent evaluation</a:t>
            </a:r>
          </a:p>
          <a:p>
            <a:pPr lvl="1"/>
            <a:endParaRPr lang="en-US" dirty="0"/>
          </a:p>
        </p:txBody>
      </p:sp>
      <p:sp>
        <p:nvSpPr>
          <p:cNvPr id="4" name="Text Placeholder 3">
            <a:extLst>
              <a:ext uri="{FF2B5EF4-FFF2-40B4-BE49-F238E27FC236}">
                <a16:creationId xmlns:a16="http://schemas.microsoft.com/office/drawing/2014/main" id="{B12D0585-05AD-4875-AB0D-F3F80377E5B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4232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5F2E1-2A76-C543-9249-4464A550A004}"/>
              </a:ext>
            </a:extLst>
          </p:cNvPr>
          <p:cNvSpPr>
            <a:spLocks noGrp="1"/>
          </p:cNvSpPr>
          <p:nvPr>
            <p:ph type="title"/>
          </p:nvPr>
        </p:nvSpPr>
        <p:spPr/>
        <p:txBody>
          <a:bodyPr/>
          <a:lstStyle/>
          <a:p>
            <a:r>
              <a:rPr lang="en-US" dirty="0"/>
              <a:t>Need </a:t>
            </a:r>
            <a:r>
              <a:rPr lang="en-US" dirty="0">
                <a:solidFill>
                  <a:srgbClr val="FFC000"/>
                </a:solidFill>
              </a:rPr>
              <a:t>Flexibility</a:t>
            </a:r>
            <a:r>
              <a:rPr lang="en-US" dirty="0"/>
              <a:t> to respond</a:t>
            </a:r>
          </a:p>
        </p:txBody>
      </p:sp>
      <p:sp>
        <p:nvSpPr>
          <p:cNvPr id="5" name="Text Placeholder 4">
            <a:extLst>
              <a:ext uri="{FF2B5EF4-FFF2-40B4-BE49-F238E27FC236}">
                <a16:creationId xmlns:a16="http://schemas.microsoft.com/office/drawing/2014/main" id="{E2A982E3-2523-6D44-98DD-1F0C355A176D}"/>
              </a:ext>
            </a:extLst>
          </p:cNvPr>
          <p:cNvSpPr>
            <a:spLocks noGrp="1"/>
          </p:cNvSpPr>
          <p:nvPr>
            <p:ph type="body" sz="quarter" idx="13"/>
          </p:nvPr>
        </p:nvSpPr>
        <p:spPr/>
        <p:txBody>
          <a:bodyPr/>
          <a:lstStyle/>
          <a:p>
            <a:r>
              <a:rPr lang="en-US" dirty="0"/>
              <a:t>Objective: Embrace change</a:t>
            </a:r>
          </a:p>
          <a:p>
            <a:r>
              <a:rPr lang="en-US" dirty="0"/>
              <a:t>Requirements:</a:t>
            </a:r>
          </a:p>
          <a:p>
            <a:pPr lvl="1"/>
            <a:r>
              <a:rPr lang="en-US" dirty="0"/>
              <a:t>Accessible Model: Modify code and adapt to change</a:t>
            </a:r>
          </a:p>
          <a:p>
            <a:pPr lvl="1"/>
            <a:r>
              <a:rPr lang="en-US" dirty="0"/>
              <a:t>Modeling Modes: Address both real-time, seasonal and long-term planning</a:t>
            </a:r>
          </a:p>
          <a:p>
            <a:pPr lvl="1"/>
            <a:r>
              <a:rPr lang="en-US" dirty="0"/>
              <a:t>Risk and Uncertainty Assessment: New capabilities</a:t>
            </a:r>
          </a:p>
        </p:txBody>
      </p:sp>
      <p:sp>
        <p:nvSpPr>
          <p:cNvPr id="6" name="Text Placeholder 5">
            <a:extLst>
              <a:ext uri="{FF2B5EF4-FFF2-40B4-BE49-F238E27FC236}">
                <a16:creationId xmlns:a16="http://schemas.microsoft.com/office/drawing/2014/main" id="{AEF6AF61-8C6D-AC4B-BDD4-A82702766B97}"/>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46028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207E-11BC-453A-8007-BC53178D4AC6}"/>
              </a:ext>
            </a:extLst>
          </p:cNvPr>
          <p:cNvSpPr>
            <a:spLocks noGrp="1"/>
          </p:cNvSpPr>
          <p:nvPr>
            <p:ph type="title"/>
          </p:nvPr>
        </p:nvSpPr>
        <p:spPr/>
        <p:txBody>
          <a:bodyPr/>
          <a:lstStyle/>
          <a:p>
            <a:r>
              <a:rPr lang="en-US" dirty="0"/>
              <a:t>Need </a:t>
            </a:r>
            <a:r>
              <a:rPr lang="en-US" dirty="0">
                <a:solidFill>
                  <a:srgbClr val="FFC000"/>
                </a:solidFill>
              </a:rPr>
              <a:t>Compatibility and Efficiency </a:t>
            </a:r>
            <a:r>
              <a:rPr lang="en-US" dirty="0"/>
              <a:t>for practical applications</a:t>
            </a:r>
          </a:p>
        </p:txBody>
      </p:sp>
      <p:sp>
        <p:nvSpPr>
          <p:cNvPr id="3" name="Text Placeholder 2">
            <a:extLst>
              <a:ext uri="{FF2B5EF4-FFF2-40B4-BE49-F238E27FC236}">
                <a16:creationId xmlns:a16="http://schemas.microsoft.com/office/drawing/2014/main" id="{AB6D8CF9-402C-4990-BBA1-CAC9E9A56CCA}"/>
              </a:ext>
            </a:extLst>
          </p:cNvPr>
          <p:cNvSpPr>
            <a:spLocks noGrp="1"/>
          </p:cNvSpPr>
          <p:nvPr>
            <p:ph type="body" sz="quarter" idx="13"/>
          </p:nvPr>
        </p:nvSpPr>
        <p:spPr/>
        <p:txBody>
          <a:bodyPr/>
          <a:lstStyle/>
          <a:p>
            <a:r>
              <a:rPr lang="en-US" dirty="0"/>
              <a:t>Objective: Leverage technology </a:t>
            </a:r>
          </a:p>
          <a:p>
            <a:r>
              <a:rPr lang="en-US" dirty="0"/>
              <a:t>Requirements:</a:t>
            </a:r>
          </a:p>
          <a:p>
            <a:pPr lvl="1"/>
            <a:r>
              <a:rPr lang="en-US" dirty="0"/>
              <a:t>Framework: Robust structural organization/compatibility</a:t>
            </a:r>
          </a:p>
          <a:p>
            <a:pPr lvl="1"/>
            <a:r>
              <a:rPr lang="en-US" dirty="0"/>
              <a:t>Model Setup and Organization: Consistency </a:t>
            </a:r>
          </a:p>
          <a:p>
            <a:pPr lvl="1"/>
            <a:r>
              <a:rPr lang="en-US" dirty="0"/>
              <a:t>Data Management:  Essential</a:t>
            </a:r>
          </a:p>
          <a:p>
            <a:pPr lvl="1"/>
            <a:r>
              <a:rPr lang="en-US" dirty="0"/>
              <a:t>Streamline Procedures: Ease of use and error reduction</a:t>
            </a:r>
          </a:p>
          <a:p>
            <a:pPr lvl="1"/>
            <a:r>
              <a:rPr lang="en-US" dirty="0"/>
              <a:t>Apply time saving techniques: Automate tasks when appropriate</a:t>
            </a:r>
          </a:p>
          <a:p>
            <a:pPr lvl="1"/>
            <a:r>
              <a:rPr lang="en-US" dirty="0"/>
              <a:t>Modeling Modes: Address both real-time, seasonal and long-term planning</a:t>
            </a:r>
          </a:p>
          <a:p>
            <a:pPr lvl="1"/>
            <a:endParaRPr lang="en-US" dirty="0"/>
          </a:p>
        </p:txBody>
      </p:sp>
      <p:sp>
        <p:nvSpPr>
          <p:cNvPr id="4" name="Text Placeholder 3">
            <a:extLst>
              <a:ext uri="{FF2B5EF4-FFF2-40B4-BE49-F238E27FC236}">
                <a16:creationId xmlns:a16="http://schemas.microsoft.com/office/drawing/2014/main" id="{CE6A133A-25C0-436C-AFED-FAC3FEA2A9E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4767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A25A-3E45-4BA3-877F-DEEB9D95E476}"/>
              </a:ext>
            </a:extLst>
          </p:cNvPr>
          <p:cNvSpPr>
            <a:spLocks noGrp="1"/>
          </p:cNvSpPr>
          <p:nvPr>
            <p:ph type="title"/>
          </p:nvPr>
        </p:nvSpPr>
        <p:spPr/>
        <p:txBody>
          <a:bodyPr/>
          <a:lstStyle/>
          <a:p>
            <a:r>
              <a:rPr lang="en-US" dirty="0"/>
              <a:t>Need to build tools for </a:t>
            </a:r>
            <a:r>
              <a:rPr lang="en-US" dirty="0">
                <a:solidFill>
                  <a:srgbClr val="FFC000"/>
                </a:solidFill>
              </a:rPr>
              <a:t>Longer-time Horizons</a:t>
            </a:r>
          </a:p>
        </p:txBody>
      </p:sp>
      <p:sp>
        <p:nvSpPr>
          <p:cNvPr id="3" name="Text Placeholder 2">
            <a:extLst>
              <a:ext uri="{FF2B5EF4-FFF2-40B4-BE49-F238E27FC236}">
                <a16:creationId xmlns:a16="http://schemas.microsoft.com/office/drawing/2014/main" id="{72953641-7382-4324-A10E-AFF4C5D912E8}"/>
              </a:ext>
            </a:extLst>
          </p:cNvPr>
          <p:cNvSpPr>
            <a:spLocks noGrp="1"/>
          </p:cNvSpPr>
          <p:nvPr>
            <p:ph type="body" sz="quarter" idx="13"/>
          </p:nvPr>
        </p:nvSpPr>
        <p:spPr/>
        <p:txBody>
          <a:bodyPr/>
          <a:lstStyle/>
          <a:p>
            <a:r>
              <a:rPr lang="en-US" dirty="0"/>
              <a:t>Objective: Adapt to current funding and contracting constraints</a:t>
            </a:r>
          </a:p>
          <a:p>
            <a:r>
              <a:rPr lang="en-US" dirty="0"/>
              <a:t>Requirements:</a:t>
            </a:r>
          </a:p>
          <a:p>
            <a:pPr lvl="1"/>
            <a:r>
              <a:rPr lang="en-US" dirty="0"/>
              <a:t>Design for Change: Anticipate future needs</a:t>
            </a:r>
          </a:p>
          <a:p>
            <a:pPr lvl="1"/>
            <a:r>
              <a:rPr lang="en-US" dirty="0"/>
              <a:t>Build Institutional Knowledge: Empower staff</a:t>
            </a:r>
          </a:p>
          <a:p>
            <a:pPr lvl="1"/>
            <a:endParaRPr lang="en-US" dirty="0"/>
          </a:p>
        </p:txBody>
      </p:sp>
      <p:sp>
        <p:nvSpPr>
          <p:cNvPr id="4" name="Text Placeholder 3">
            <a:extLst>
              <a:ext uri="{FF2B5EF4-FFF2-40B4-BE49-F238E27FC236}">
                <a16:creationId xmlns:a16="http://schemas.microsoft.com/office/drawing/2014/main" id="{9ED569B0-4397-4F5C-AFD4-F324C5A5BCDF}"/>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96171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EB1D-15E7-4DBB-96B0-78E457322CD4}"/>
              </a:ext>
            </a:extLst>
          </p:cNvPr>
          <p:cNvSpPr>
            <a:spLocks noGrp="1"/>
          </p:cNvSpPr>
          <p:nvPr>
            <p:ph type="title"/>
          </p:nvPr>
        </p:nvSpPr>
        <p:spPr/>
        <p:txBody>
          <a:bodyPr/>
          <a:lstStyle/>
          <a:p>
            <a:r>
              <a:rPr lang="en-US" dirty="0"/>
              <a:t>Need to develop </a:t>
            </a:r>
            <a:r>
              <a:rPr lang="en-US" dirty="0">
                <a:solidFill>
                  <a:srgbClr val="FFC000"/>
                </a:solidFill>
              </a:rPr>
              <a:t>Expertise</a:t>
            </a:r>
          </a:p>
        </p:txBody>
      </p:sp>
      <p:sp>
        <p:nvSpPr>
          <p:cNvPr id="3" name="Text Placeholder 2">
            <a:extLst>
              <a:ext uri="{FF2B5EF4-FFF2-40B4-BE49-F238E27FC236}">
                <a16:creationId xmlns:a16="http://schemas.microsoft.com/office/drawing/2014/main" id="{DD9F153E-1281-4AC0-B264-44E65869B053}"/>
              </a:ext>
            </a:extLst>
          </p:cNvPr>
          <p:cNvSpPr>
            <a:spLocks noGrp="1"/>
          </p:cNvSpPr>
          <p:nvPr>
            <p:ph type="body" sz="quarter" idx="13"/>
          </p:nvPr>
        </p:nvSpPr>
        <p:spPr/>
        <p:txBody>
          <a:bodyPr/>
          <a:lstStyle/>
          <a:p>
            <a:r>
              <a:rPr lang="en-US" dirty="0"/>
              <a:t>Objective: A broad user base fosters longevity</a:t>
            </a:r>
          </a:p>
          <a:p>
            <a:r>
              <a:rPr lang="en-US" dirty="0"/>
              <a:t>Requirements: </a:t>
            </a:r>
          </a:p>
          <a:p>
            <a:pPr lvl="1"/>
            <a:r>
              <a:rPr lang="en-US" dirty="0"/>
              <a:t>Investment: Build knowledge base</a:t>
            </a:r>
          </a:p>
          <a:p>
            <a:pPr lvl="1"/>
            <a:r>
              <a:rPr lang="en-US" dirty="0"/>
              <a:t>Organization capacity building: Empower staff</a:t>
            </a:r>
          </a:p>
          <a:p>
            <a:pPr lvl="1"/>
            <a:endParaRPr lang="en-US" dirty="0"/>
          </a:p>
        </p:txBody>
      </p:sp>
      <p:sp>
        <p:nvSpPr>
          <p:cNvPr id="4" name="Text Placeholder 3">
            <a:extLst>
              <a:ext uri="{FF2B5EF4-FFF2-40B4-BE49-F238E27FC236}">
                <a16:creationId xmlns:a16="http://schemas.microsoft.com/office/drawing/2014/main" id="{ABBA1DCF-C674-4A59-A616-C75E8D53D5B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24943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A934-930B-49F3-BE82-B3DEA9097225}"/>
              </a:ext>
            </a:extLst>
          </p:cNvPr>
          <p:cNvSpPr>
            <a:spLocks noGrp="1"/>
          </p:cNvSpPr>
          <p:nvPr>
            <p:ph type="title"/>
          </p:nvPr>
        </p:nvSpPr>
        <p:spPr/>
        <p:txBody>
          <a:bodyPr/>
          <a:lstStyle/>
          <a:p>
            <a:r>
              <a:rPr lang="en-US" dirty="0"/>
              <a:t>Vision for WTMP Project</a:t>
            </a:r>
          </a:p>
        </p:txBody>
      </p:sp>
      <p:sp>
        <p:nvSpPr>
          <p:cNvPr id="3" name="Text Placeholder 2">
            <a:extLst>
              <a:ext uri="{FF2B5EF4-FFF2-40B4-BE49-F238E27FC236}">
                <a16:creationId xmlns:a16="http://schemas.microsoft.com/office/drawing/2014/main" id="{51C825A5-2C79-4D92-84D6-42E010F7A5DB}"/>
              </a:ext>
            </a:extLst>
          </p:cNvPr>
          <p:cNvSpPr>
            <a:spLocks noGrp="1"/>
          </p:cNvSpPr>
          <p:nvPr>
            <p:ph type="body" sz="quarter" idx="13"/>
          </p:nvPr>
        </p:nvSpPr>
        <p:spPr/>
        <p:txBody>
          <a:bodyPr/>
          <a:lstStyle/>
          <a:p>
            <a:pPr marL="0" indent="0">
              <a:buNone/>
            </a:pPr>
            <a:r>
              <a:rPr lang="en-US" sz="3200" dirty="0">
                <a:solidFill>
                  <a:srgbClr val="FFC000"/>
                </a:solidFill>
              </a:rPr>
              <a:t>Goal: Deliver quality products to support Reclamation’s mission – predict water temperature to support CVP operations</a:t>
            </a:r>
          </a:p>
          <a:p>
            <a:r>
              <a:rPr lang="en-US" dirty="0"/>
              <a:t>Modernize Systemwide Water Temperature Modeling and Analytics</a:t>
            </a:r>
          </a:p>
          <a:p>
            <a:r>
              <a:rPr lang="en-US" dirty="0"/>
              <a:t>Develop to Professional Standards – foster transparency</a:t>
            </a:r>
          </a:p>
          <a:p>
            <a:r>
              <a:rPr lang="en-US" dirty="0"/>
              <a:t>Consistency cross uses: Real-Time, Seasonal, and Long-term Planning</a:t>
            </a:r>
          </a:p>
          <a:p>
            <a:r>
              <a:rPr lang="en-US" dirty="0"/>
              <a:t>Accommodate technological advancements</a:t>
            </a:r>
          </a:p>
          <a:p>
            <a:pPr lvl="2"/>
            <a:endParaRPr lang="en-US" dirty="0"/>
          </a:p>
        </p:txBody>
      </p:sp>
      <p:sp>
        <p:nvSpPr>
          <p:cNvPr id="4" name="Text Placeholder 3">
            <a:extLst>
              <a:ext uri="{FF2B5EF4-FFF2-40B4-BE49-F238E27FC236}">
                <a16:creationId xmlns:a16="http://schemas.microsoft.com/office/drawing/2014/main" id="{E59D7255-29AF-41CC-BDFC-49BB6D5FAF9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742970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A34C-A71D-40F7-89A2-4E8579DCEC12}"/>
              </a:ext>
            </a:extLst>
          </p:cNvPr>
          <p:cNvSpPr>
            <a:spLocks noGrp="1"/>
          </p:cNvSpPr>
          <p:nvPr>
            <p:ph type="title"/>
          </p:nvPr>
        </p:nvSpPr>
        <p:spPr/>
        <p:txBody>
          <a:bodyPr/>
          <a:lstStyle/>
          <a:p>
            <a:r>
              <a:rPr lang="en-US" dirty="0"/>
              <a:t>Modeling Technical Committee (MTC)</a:t>
            </a:r>
          </a:p>
        </p:txBody>
      </p:sp>
      <p:sp>
        <p:nvSpPr>
          <p:cNvPr id="3" name="Text Placeholder 2">
            <a:extLst>
              <a:ext uri="{FF2B5EF4-FFF2-40B4-BE49-F238E27FC236}">
                <a16:creationId xmlns:a16="http://schemas.microsoft.com/office/drawing/2014/main" id="{F6BC860D-4AD7-4794-9A8F-FA05D40949DA}"/>
              </a:ext>
            </a:extLst>
          </p:cNvPr>
          <p:cNvSpPr>
            <a:spLocks noGrp="1"/>
          </p:cNvSpPr>
          <p:nvPr>
            <p:ph type="body" sz="quarter" idx="13"/>
          </p:nvPr>
        </p:nvSpPr>
        <p:spPr/>
        <p:txBody>
          <a:bodyPr/>
          <a:lstStyle/>
          <a:p>
            <a:r>
              <a:rPr lang="en-US" dirty="0"/>
              <a:t>Positive Experience for Shasta-Keswick W2 model development experience (2016 – 2020) </a:t>
            </a:r>
          </a:p>
          <a:p>
            <a:r>
              <a:rPr lang="en-US" dirty="0"/>
              <a:t>Community-based collaborative model development </a:t>
            </a:r>
          </a:p>
          <a:p>
            <a:r>
              <a:rPr lang="en-US" dirty="0"/>
              <a:t>Request your support and collaboration, leveraging your technical expertise and passion:</a:t>
            </a:r>
          </a:p>
          <a:p>
            <a:pPr lvl="1"/>
            <a:r>
              <a:rPr lang="en-US" dirty="0"/>
              <a:t>Consistent engagement </a:t>
            </a:r>
          </a:p>
          <a:p>
            <a:pPr lvl="1"/>
            <a:r>
              <a:rPr lang="en-US" dirty="0"/>
              <a:t>Timely project product review as available</a:t>
            </a:r>
          </a:p>
          <a:p>
            <a:pPr lvl="1"/>
            <a:r>
              <a:rPr lang="en-US" dirty="0"/>
              <a:t>Constructive input and comments </a:t>
            </a:r>
          </a:p>
          <a:p>
            <a:pPr lvl="1"/>
            <a:r>
              <a:rPr lang="en-US" dirty="0"/>
              <a:t>(if all work well…) Future user group on water temperature modeling</a:t>
            </a:r>
          </a:p>
        </p:txBody>
      </p:sp>
      <p:sp>
        <p:nvSpPr>
          <p:cNvPr id="4" name="Text Placeholder 3">
            <a:extLst>
              <a:ext uri="{FF2B5EF4-FFF2-40B4-BE49-F238E27FC236}">
                <a16:creationId xmlns:a16="http://schemas.microsoft.com/office/drawing/2014/main" id="{6A46356C-A8C4-490F-B6AA-BA61A7558503}"/>
              </a:ext>
            </a:extLst>
          </p:cNvPr>
          <p:cNvSpPr>
            <a:spLocks noGrp="1"/>
          </p:cNvSpPr>
          <p:nvPr>
            <p:ph type="body" sz="quarter" idx="14"/>
          </p:nvPr>
        </p:nvSpPr>
        <p:spPr/>
        <p:txBody>
          <a:bodyPr/>
          <a:lstStyle/>
          <a:p>
            <a:endParaRPr lang="en-US"/>
          </a:p>
        </p:txBody>
      </p:sp>
      <p:sp>
        <p:nvSpPr>
          <p:cNvPr id="5" name="TextBox 4">
            <a:extLst>
              <a:ext uri="{FF2B5EF4-FFF2-40B4-BE49-F238E27FC236}">
                <a16:creationId xmlns:a16="http://schemas.microsoft.com/office/drawing/2014/main" id="{FAB4A0AA-B2A9-4091-8389-88F28D9553C2}"/>
              </a:ext>
            </a:extLst>
          </p:cNvPr>
          <p:cNvSpPr txBox="1"/>
          <p:nvPr/>
        </p:nvSpPr>
        <p:spPr>
          <a:xfrm>
            <a:off x="666206" y="5784580"/>
            <a:ext cx="2340769" cy="369332"/>
          </a:xfrm>
          <a:prstGeom prst="rect">
            <a:avLst/>
          </a:prstGeom>
          <a:noFill/>
        </p:spPr>
        <p:txBody>
          <a:bodyPr wrap="none" rtlCol="0">
            <a:spAutoFit/>
          </a:bodyPr>
          <a:lstStyle/>
          <a:p>
            <a:r>
              <a:rPr lang="en-US" dirty="0">
                <a:solidFill>
                  <a:srgbClr val="FFC000"/>
                </a:solidFill>
              </a:rPr>
              <a:t>More information later</a:t>
            </a:r>
          </a:p>
        </p:txBody>
      </p:sp>
    </p:spTree>
    <p:extLst>
      <p:ext uri="{BB962C8B-B14F-4D97-AF65-F5344CB8AC3E}">
        <p14:creationId xmlns:p14="http://schemas.microsoft.com/office/powerpoint/2010/main" val="3998651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mountain&#10;&#10;Description automatically generated">
            <a:extLst>
              <a:ext uri="{FF2B5EF4-FFF2-40B4-BE49-F238E27FC236}">
                <a16:creationId xmlns:a16="http://schemas.microsoft.com/office/drawing/2014/main" id="{040EC3CF-8701-4DB3-9BBA-E6A7CFBC0DB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048" y="0"/>
            <a:ext cx="12188952" cy="3291840"/>
          </a:xfrm>
        </p:spPr>
      </p:pic>
      <p:sp>
        <p:nvSpPr>
          <p:cNvPr id="3" name="Text Placeholder 2">
            <a:extLst>
              <a:ext uri="{FF2B5EF4-FFF2-40B4-BE49-F238E27FC236}">
                <a16:creationId xmlns:a16="http://schemas.microsoft.com/office/drawing/2014/main" id="{7BB6CDB2-F367-4F3C-852D-A66C136F9BF4}"/>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FF69EB7-94A0-4788-B8A4-6C81A0B43AB8}"/>
              </a:ext>
            </a:extLst>
          </p:cNvPr>
          <p:cNvSpPr>
            <a:spLocks noGrp="1"/>
          </p:cNvSpPr>
          <p:nvPr>
            <p:ph type="ctrTitle"/>
          </p:nvPr>
        </p:nvSpPr>
        <p:spPr>
          <a:xfrm>
            <a:off x="574766" y="3291840"/>
            <a:ext cx="11614186" cy="1914254"/>
          </a:xfrm>
        </p:spPr>
        <p:txBody>
          <a:bodyPr/>
          <a:lstStyle/>
          <a:p>
            <a:r>
              <a:rPr lang="en-US" dirty="0"/>
              <a:t>WTMP Overview</a:t>
            </a:r>
            <a:br>
              <a:rPr lang="en-US" dirty="0"/>
            </a:br>
            <a:r>
              <a:rPr lang="en-US" sz="3600" dirty="0"/>
              <a:t>- Workplan and Schedule</a:t>
            </a:r>
            <a:endParaRPr lang="en-US" dirty="0"/>
          </a:p>
        </p:txBody>
      </p:sp>
      <p:sp>
        <p:nvSpPr>
          <p:cNvPr id="5" name="Subtitle 4">
            <a:extLst>
              <a:ext uri="{FF2B5EF4-FFF2-40B4-BE49-F238E27FC236}">
                <a16:creationId xmlns:a16="http://schemas.microsoft.com/office/drawing/2014/main" id="{1A7BD380-757B-47A5-A799-3C7A320F4992}"/>
              </a:ext>
            </a:extLst>
          </p:cNvPr>
          <p:cNvSpPr>
            <a:spLocks noGrp="1"/>
          </p:cNvSpPr>
          <p:nvPr>
            <p:ph type="subTitle" idx="1"/>
          </p:nvPr>
        </p:nvSpPr>
        <p:spPr>
          <a:xfrm>
            <a:off x="612561" y="5380616"/>
            <a:ext cx="9144000" cy="735106"/>
          </a:xfrm>
        </p:spPr>
        <p:txBody>
          <a:bodyPr/>
          <a:lstStyle/>
          <a:p>
            <a:r>
              <a:rPr lang="en-US" dirty="0"/>
              <a:t>Mike Deas, Watercourse Engineering</a:t>
            </a:r>
          </a:p>
        </p:txBody>
      </p:sp>
    </p:spTree>
    <p:extLst>
      <p:ext uri="{BB962C8B-B14F-4D97-AF65-F5344CB8AC3E}">
        <p14:creationId xmlns:p14="http://schemas.microsoft.com/office/powerpoint/2010/main" val="1012832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r>
              <a:rPr lang="en-US" dirty="0"/>
              <a:t>Technical Charge</a:t>
            </a:r>
          </a:p>
          <a:p>
            <a:r>
              <a:rPr lang="en-US" dirty="0"/>
              <a:t>Project Area</a:t>
            </a:r>
          </a:p>
          <a:p>
            <a:r>
              <a:rPr lang="en-US" dirty="0"/>
              <a:t>Tasks</a:t>
            </a:r>
          </a:p>
          <a:p>
            <a:pPr lvl="1"/>
            <a:r>
              <a:rPr lang="en-US" dirty="0"/>
              <a:t>Phase I</a:t>
            </a:r>
          </a:p>
          <a:p>
            <a:pPr lvl="1"/>
            <a:r>
              <a:rPr lang="en-US" dirty="0"/>
              <a:t>Phase II</a:t>
            </a:r>
          </a:p>
          <a:p>
            <a:r>
              <a:rPr lang="en-US" dirty="0"/>
              <a:t>Project Schedule</a:t>
            </a:r>
          </a:p>
          <a:p>
            <a:r>
              <a:rPr lang="en-US" dirty="0"/>
              <a:t>Current Status and Next Steps</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BAC7BFAE-FF6C-4772-86FA-1485DA28859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503063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29CB-CC40-4370-8E2D-35EED4E7D62A}"/>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BFCA0F53-9EE9-412E-9D60-08E37156A963}"/>
              </a:ext>
            </a:extLst>
          </p:cNvPr>
          <p:cNvSpPr>
            <a:spLocks noGrp="1"/>
          </p:cNvSpPr>
          <p:nvPr>
            <p:ph type="body" sz="quarter" idx="13"/>
          </p:nvPr>
        </p:nvSpPr>
        <p:spPr/>
        <p:txBody>
          <a:bodyPr/>
          <a:lstStyle/>
          <a:p>
            <a:pPr marL="0" indent="0">
              <a:buNone/>
            </a:pPr>
            <a:r>
              <a:rPr lang="en-US" dirty="0"/>
              <a:t>We are looking forward to a productive meeting, please consider – </a:t>
            </a:r>
          </a:p>
          <a:p>
            <a:r>
              <a:rPr lang="en-US" dirty="0"/>
              <a:t>Remote meeting. Remote collaboration meetings can be challenging and frustrating, especially with larger groups – please be patient and flexible​. If you are having technical difficulties, please chat with Sarah Hamilton.</a:t>
            </a:r>
          </a:p>
          <a:p>
            <a:r>
              <a:rPr lang="en-US" dirty="0"/>
              <a:t>Chat Panel will be used for participants to provide comments and ask questions. Use Raise Hand functions in Q&amp;A session. </a:t>
            </a:r>
          </a:p>
          <a:p>
            <a:r>
              <a:rPr lang="en-US" dirty="0"/>
              <a:t>Agenda includes presentation and Q&amp;A sessions </a:t>
            </a:r>
          </a:p>
          <a:p>
            <a:endParaRPr lang="en-US" dirty="0"/>
          </a:p>
        </p:txBody>
      </p:sp>
      <p:sp>
        <p:nvSpPr>
          <p:cNvPr id="4" name="Text Placeholder 3">
            <a:extLst>
              <a:ext uri="{FF2B5EF4-FFF2-40B4-BE49-F238E27FC236}">
                <a16:creationId xmlns:a16="http://schemas.microsoft.com/office/drawing/2014/main" id="{9B49DDB9-A6A1-463C-942B-31B000F045DB}"/>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48080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F986-9200-4443-BFC3-B82F61B3EE22}"/>
              </a:ext>
            </a:extLst>
          </p:cNvPr>
          <p:cNvSpPr>
            <a:spLocks noGrp="1"/>
          </p:cNvSpPr>
          <p:nvPr>
            <p:ph type="title"/>
          </p:nvPr>
        </p:nvSpPr>
        <p:spPr/>
        <p:txBody>
          <a:bodyPr/>
          <a:lstStyle/>
          <a:p>
            <a:r>
              <a:rPr lang="en-US" dirty="0"/>
              <a:t>Technical Charge</a:t>
            </a:r>
          </a:p>
        </p:txBody>
      </p:sp>
      <p:sp>
        <p:nvSpPr>
          <p:cNvPr id="3" name="Text Placeholder 2">
            <a:extLst>
              <a:ext uri="{FF2B5EF4-FFF2-40B4-BE49-F238E27FC236}">
                <a16:creationId xmlns:a16="http://schemas.microsoft.com/office/drawing/2014/main" id="{8C6526B1-6A59-4D8C-B6CC-CB4ADBA3C7D6}"/>
              </a:ext>
            </a:extLst>
          </p:cNvPr>
          <p:cNvSpPr>
            <a:spLocks noGrp="1"/>
          </p:cNvSpPr>
          <p:nvPr>
            <p:ph type="body" sz="quarter" idx="13"/>
          </p:nvPr>
        </p:nvSpPr>
        <p:spPr>
          <a:xfrm>
            <a:off x="228600" y="1865313"/>
            <a:ext cx="11358797" cy="4352544"/>
          </a:xfrm>
        </p:spPr>
        <p:txBody>
          <a:bodyPr/>
          <a:lstStyle/>
          <a:p>
            <a:r>
              <a:rPr lang="en-US" dirty="0"/>
              <a:t>Develop tools to support Reclamation’s water temperature management activities</a:t>
            </a:r>
          </a:p>
          <a:p>
            <a:pPr lvl="1"/>
            <a:r>
              <a:rPr lang="en-US" dirty="0"/>
              <a:t>Data management</a:t>
            </a:r>
          </a:p>
          <a:p>
            <a:pPr lvl="1"/>
            <a:r>
              <a:rPr lang="en-US" dirty="0"/>
              <a:t>Model development</a:t>
            </a:r>
          </a:p>
          <a:p>
            <a:pPr lvl="1"/>
            <a:r>
              <a:rPr lang="en-US" dirty="0"/>
              <a:t>Model management (framework)</a:t>
            </a:r>
          </a:p>
          <a:p>
            <a:pPr lvl="1"/>
            <a:r>
              <a:rPr lang="en-US" dirty="0"/>
              <a:t>Model Reporting</a:t>
            </a:r>
          </a:p>
          <a:p>
            <a:pPr lvl="1"/>
            <a:r>
              <a:rPr lang="en-US" dirty="0"/>
              <a:t>Documentation </a:t>
            </a:r>
          </a:p>
          <a:p>
            <a:pPr lvl="1"/>
            <a:r>
              <a:rPr lang="en-US" dirty="0"/>
              <a:t>Other</a:t>
            </a:r>
          </a:p>
          <a:p>
            <a:r>
              <a:rPr lang="en-US" dirty="0"/>
              <a:t>Representative, Useful, Relevant, Longevity</a:t>
            </a:r>
          </a:p>
          <a:p>
            <a:pPr marL="0" indent="0">
              <a:buNone/>
            </a:pPr>
            <a:r>
              <a:rPr lang="en-US" dirty="0"/>
              <a:t>   </a:t>
            </a:r>
          </a:p>
          <a:p>
            <a:endParaRPr lang="en-US" dirty="0"/>
          </a:p>
        </p:txBody>
      </p:sp>
      <p:sp>
        <p:nvSpPr>
          <p:cNvPr id="4" name="Text Placeholder 3">
            <a:extLst>
              <a:ext uri="{FF2B5EF4-FFF2-40B4-BE49-F238E27FC236}">
                <a16:creationId xmlns:a16="http://schemas.microsoft.com/office/drawing/2014/main" id="{008894D8-300D-4AA9-B47D-706EC179349F}"/>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06025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Project Area</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r>
              <a:rPr lang="en-US" dirty="0"/>
              <a:t>Sacramento/Trinity, American, Stanislaus Rivers</a:t>
            </a:r>
          </a:p>
          <a:p>
            <a:endParaRPr lang="en-US" dirty="0"/>
          </a:p>
          <a:p>
            <a:pPr lvl="1"/>
            <a:endParaRPr lang="en-US" dirty="0"/>
          </a:p>
        </p:txBody>
      </p:sp>
      <p:pic>
        <p:nvPicPr>
          <p:cNvPr id="5123" name="Picture 31">
            <a:extLst>
              <a:ext uri="{FF2B5EF4-FFF2-40B4-BE49-F238E27FC236}">
                <a16:creationId xmlns:a16="http://schemas.microsoft.com/office/drawing/2014/main" id="{D9A70B08-8A19-4E17-8645-E2925F515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2" r="4623"/>
          <a:stretch>
            <a:fillRect/>
          </a:stretch>
        </p:blipFill>
        <p:spPr bwMode="auto">
          <a:xfrm>
            <a:off x="26075" y="2625200"/>
            <a:ext cx="3433621" cy="39707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32">
            <a:extLst>
              <a:ext uri="{FF2B5EF4-FFF2-40B4-BE49-F238E27FC236}">
                <a16:creationId xmlns:a16="http://schemas.microsoft.com/office/drawing/2014/main" id="{77E60958-0EE5-4AD3-8815-3FF5064A5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722" t="2" r="3741" b="-11746"/>
          <a:stretch>
            <a:fillRect/>
          </a:stretch>
        </p:blipFill>
        <p:spPr bwMode="auto">
          <a:xfrm>
            <a:off x="3556978" y="2676525"/>
            <a:ext cx="4352543" cy="435254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3">
            <a:extLst>
              <a:ext uri="{FF2B5EF4-FFF2-40B4-BE49-F238E27FC236}">
                <a16:creationId xmlns:a16="http://schemas.microsoft.com/office/drawing/2014/main" id="{A035656C-A528-4AF8-B44C-55710AC88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774" r="8768"/>
          <a:stretch>
            <a:fillRect/>
          </a:stretch>
        </p:blipFill>
        <p:spPr bwMode="auto">
          <a:xfrm>
            <a:off x="8017049" y="2676525"/>
            <a:ext cx="4130752" cy="39044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F02063F-AFAD-4F45-BE1D-CAFDED4C39A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6D46A67F-B36E-4426-A2CF-5345BDE781CD}"/>
              </a:ext>
            </a:extLst>
          </p:cNvPr>
          <p:cNvSpPr>
            <a:spLocks noChangeArrowheads="1"/>
          </p:cNvSpPr>
          <p:nvPr/>
        </p:nvSpPr>
        <p:spPr bwMode="auto">
          <a:xfrm>
            <a:off x="0" y="2428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8709C435-8EDB-4941-957A-9F984E1A55FE}"/>
              </a:ext>
            </a:extLst>
          </p:cNvPr>
          <p:cNvSpPr>
            <a:spLocks noChangeArrowheads="1"/>
          </p:cNvSpPr>
          <p:nvPr/>
        </p:nvSpPr>
        <p:spPr bwMode="auto">
          <a:xfrm>
            <a:off x="0" y="6372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 Placeholder 3">
            <a:extLst>
              <a:ext uri="{FF2B5EF4-FFF2-40B4-BE49-F238E27FC236}">
                <a16:creationId xmlns:a16="http://schemas.microsoft.com/office/drawing/2014/main" id="{E9B1F5D0-0D10-4C73-BD34-1B54196AC49A}"/>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062919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2410-B312-4947-B00C-926BE4CA8C14}"/>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1CD6D977-4FD1-43A7-B7C3-37A6510945CC}"/>
              </a:ext>
            </a:extLst>
          </p:cNvPr>
          <p:cNvSpPr>
            <a:spLocks noGrp="1"/>
          </p:cNvSpPr>
          <p:nvPr>
            <p:ph type="body" sz="quarter" idx="13"/>
          </p:nvPr>
        </p:nvSpPr>
        <p:spPr/>
        <p:txBody>
          <a:bodyPr/>
          <a:lstStyle/>
          <a:p>
            <a:r>
              <a:rPr lang="en-US" dirty="0"/>
              <a:t>Phase I</a:t>
            </a:r>
          </a:p>
          <a:p>
            <a:pPr lvl="1"/>
            <a:r>
              <a:rPr lang="en-US" dirty="0"/>
              <a:t>Project Organization</a:t>
            </a:r>
          </a:p>
          <a:p>
            <a:pPr lvl="1"/>
            <a:r>
              <a:rPr lang="en-US" dirty="0"/>
              <a:t>Model Development</a:t>
            </a:r>
          </a:p>
          <a:p>
            <a:r>
              <a:rPr lang="en-US" dirty="0"/>
              <a:t>Phase II</a:t>
            </a:r>
          </a:p>
          <a:p>
            <a:pPr lvl="1"/>
            <a:r>
              <a:rPr lang="en-US" dirty="0"/>
              <a:t>Model Implementation </a:t>
            </a:r>
          </a:p>
          <a:p>
            <a:pPr lvl="1"/>
            <a:r>
              <a:rPr lang="en-US" dirty="0"/>
              <a:t>Peer Review</a:t>
            </a:r>
          </a:p>
        </p:txBody>
      </p:sp>
      <p:sp>
        <p:nvSpPr>
          <p:cNvPr id="4" name="Text Placeholder 3">
            <a:extLst>
              <a:ext uri="{FF2B5EF4-FFF2-40B4-BE49-F238E27FC236}">
                <a16:creationId xmlns:a16="http://schemas.microsoft.com/office/drawing/2014/main" id="{9C2D9975-AD8A-435B-9BDE-C2D0E93638B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14477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C4D04E-2C03-4A68-8362-1CFF10B91411}"/>
              </a:ext>
            </a:extLst>
          </p:cNvPr>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1E0C544E-0732-411E-A401-6C486D1DF6CF}"/>
              </a:ext>
            </a:extLst>
          </p:cNvPr>
          <p:cNvSpPr txBox="1"/>
          <p:nvPr/>
        </p:nvSpPr>
        <p:spPr>
          <a:xfrm>
            <a:off x="1320891" y="1634652"/>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Workplan</a:t>
            </a:r>
          </a:p>
          <a:p>
            <a:pPr algn="ctr"/>
            <a:r>
              <a:rPr lang="en-US" b="1" dirty="0"/>
              <a:t>(Phase I)</a:t>
            </a:r>
          </a:p>
        </p:txBody>
      </p:sp>
      <p:sp>
        <p:nvSpPr>
          <p:cNvPr id="4" name="TextBox 3">
            <a:extLst>
              <a:ext uri="{FF2B5EF4-FFF2-40B4-BE49-F238E27FC236}">
                <a16:creationId xmlns:a16="http://schemas.microsoft.com/office/drawing/2014/main" id="{7EE0DF42-06F4-4864-B6D7-8876F068433A}"/>
              </a:ext>
            </a:extLst>
          </p:cNvPr>
          <p:cNvSpPr txBox="1"/>
          <p:nvPr/>
        </p:nvSpPr>
        <p:spPr>
          <a:xfrm>
            <a:off x="3761232" y="2778618"/>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Model </a:t>
            </a:r>
          </a:p>
          <a:p>
            <a:pPr algn="ctr"/>
            <a:r>
              <a:rPr lang="en-US" b="1" dirty="0"/>
              <a:t>Selection</a:t>
            </a:r>
          </a:p>
        </p:txBody>
      </p:sp>
      <p:sp>
        <p:nvSpPr>
          <p:cNvPr id="5" name="TextBox 4">
            <a:extLst>
              <a:ext uri="{FF2B5EF4-FFF2-40B4-BE49-F238E27FC236}">
                <a16:creationId xmlns:a16="http://schemas.microsoft.com/office/drawing/2014/main" id="{C082F82E-C31D-44D7-A5DC-26DC027C7668}"/>
              </a:ext>
            </a:extLst>
          </p:cNvPr>
          <p:cNvSpPr txBox="1"/>
          <p:nvPr/>
        </p:nvSpPr>
        <p:spPr>
          <a:xfrm>
            <a:off x="1320891" y="2778618"/>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Model </a:t>
            </a:r>
          </a:p>
          <a:p>
            <a:pPr algn="ctr"/>
            <a:r>
              <a:rPr lang="en-US" b="1" dirty="0"/>
              <a:t>Framework</a:t>
            </a:r>
          </a:p>
        </p:txBody>
      </p:sp>
      <p:sp>
        <p:nvSpPr>
          <p:cNvPr id="8" name="TextBox 7">
            <a:extLst>
              <a:ext uri="{FF2B5EF4-FFF2-40B4-BE49-F238E27FC236}">
                <a16:creationId xmlns:a16="http://schemas.microsoft.com/office/drawing/2014/main" id="{F8EAC539-B684-4D6D-AE55-3DA132C386F7}"/>
              </a:ext>
            </a:extLst>
          </p:cNvPr>
          <p:cNvSpPr txBox="1"/>
          <p:nvPr/>
        </p:nvSpPr>
        <p:spPr>
          <a:xfrm>
            <a:off x="3761232" y="1634652"/>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Stakeholder Outreach</a:t>
            </a:r>
          </a:p>
        </p:txBody>
      </p:sp>
      <p:sp>
        <p:nvSpPr>
          <p:cNvPr id="9" name="TextBox 8">
            <a:extLst>
              <a:ext uri="{FF2B5EF4-FFF2-40B4-BE49-F238E27FC236}">
                <a16:creationId xmlns:a16="http://schemas.microsoft.com/office/drawing/2014/main" id="{EF0D87AF-E7FC-43C2-8162-DAC9E6C13A62}"/>
              </a:ext>
            </a:extLst>
          </p:cNvPr>
          <p:cNvSpPr txBox="1"/>
          <p:nvPr/>
        </p:nvSpPr>
        <p:spPr>
          <a:xfrm>
            <a:off x="8632676" y="2778618"/>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Model</a:t>
            </a:r>
          </a:p>
          <a:p>
            <a:pPr algn="ctr"/>
            <a:r>
              <a:rPr lang="en-US" b="1" dirty="0"/>
              <a:t>Development</a:t>
            </a:r>
          </a:p>
        </p:txBody>
      </p:sp>
      <p:sp>
        <p:nvSpPr>
          <p:cNvPr id="10" name="TextBox 9">
            <a:extLst>
              <a:ext uri="{FF2B5EF4-FFF2-40B4-BE49-F238E27FC236}">
                <a16:creationId xmlns:a16="http://schemas.microsoft.com/office/drawing/2014/main" id="{40EBE0B9-39B7-42F9-B932-EBC1FE9F4B0B}"/>
              </a:ext>
            </a:extLst>
          </p:cNvPr>
          <p:cNvSpPr txBox="1"/>
          <p:nvPr/>
        </p:nvSpPr>
        <p:spPr>
          <a:xfrm>
            <a:off x="6195083" y="2778618"/>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Data</a:t>
            </a:r>
          </a:p>
          <a:p>
            <a:pPr algn="ctr"/>
            <a:r>
              <a:rPr lang="en-US" b="1" dirty="0"/>
              <a:t>Development</a:t>
            </a:r>
          </a:p>
        </p:txBody>
      </p:sp>
      <p:sp>
        <p:nvSpPr>
          <p:cNvPr id="11" name="TextBox 10">
            <a:extLst>
              <a:ext uri="{FF2B5EF4-FFF2-40B4-BE49-F238E27FC236}">
                <a16:creationId xmlns:a16="http://schemas.microsoft.com/office/drawing/2014/main" id="{87704ADD-0B19-45B1-90CA-CD4B5542FB65}"/>
              </a:ext>
            </a:extLst>
          </p:cNvPr>
          <p:cNvSpPr txBox="1"/>
          <p:nvPr/>
        </p:nvSpPr>
        <p:spPr>
          <a:xfrm>
            <a:off x="3761232" y="3922605"/>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Model </a:t>
            </a:r>
          </a:p>
          <a:p>
            <a:pPr algn="ctr"/>
            <a:r>
              <a:rPr lang="en-US" b="1" dirty="0"/>
              <a:t>Documentation</a:t>
            </a:r>
          </a:p>
          <a:p>
            <a:pPr algn="ctr"/>
            <a:r>
              <a:rPr lang="en-US" b="1" dirty="0"/>
              <a:t>(Phase I)</a:t>
            </a:r>
          </a:p>
        </p:txBody>
      </p:sp>
      <p:sp>
        <p:nvSpPr>
          <p:cNvPr id="12" name="TextBox 11">
            <a:extLst>
              <a:ext uri="{FF2B5EF4-FFF2-40B4-BE49-F238E27FC236}">
                <a16:creationId xmlns:a16="http://schemas.microsoft.com/office/drawing/2014/main" id="{A5FC2026-9B17-4F48-9EEC-0735C815BDC7}"/>
              </a:ext>
            </a:extLst>
          </p:cNvPr>
          <p:cNvSpPr txBox="1"/>
          <p:nvPr/>
        </p:nvSpPr>
        <p:spPr>
          <a:xfrm>
            <a:off x="1320891" y="3922605"/>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Model </a:t>
            </a:r>
          </a:p>
          <a:p>
            <a:pPr algn="ctr"/>
            <a:r>
              <a:rPr lang="en-US" b="1" dirty="0"/>
              <a:t>Calibration/ Validation</a:t>
            </a:r>
          </a:p>
        </p:txBody>
      </p:sp>
      <p:sp>
        <p:nvSpPr>
          <p:cNvPr id="13" name="TextBox 12">
            <a:extLst>
              <a:ext uri="{FF2B5EF4-FFF2-40B4-BE49-F238E27FC236}">
                <a16:creationId xmlns:a16="http://schemas.microsoft.com/office/drawing/2014/main" id="{4FECF3E2-9A03-4894-B0E5-9E2402F95B73}"/>
              </a:ext>
            </a:extLst>
          </p:cNvPr>
          <p:cNvSpPr txBox="1"/>
          <p:nvPr/>
        </p:nvSpPr>
        <p:spPr>
          <a:xfrm>
            <a:off x="1311655" y="5072168"/>
            <a:ext cx="2244923" cy="979130"/>
          </a:xfrm>
          <a:prstGeom prst="rect">
            <a:avLst/>
          </a:prstGeom>
          <a:solidFill>
            <a:schemeClr val="bg2">
              <a:lumMod val="90000"/>
            </a:schemeClr>
          </a:solidFill>
          <a:ln>
            <a:solidFill>
              <a:schemeClr val="bg1"/>
            </a:solidFill>
          </a:ln>
        </p:spPr>
        <p:txBody>
          <a:bodyPr wrap="square" rtlCol="0" anchor="ctr">
            <a:noAutofit/>
          </a:bodyPr>
          <a:lstStyle/>
          <a:p>
            <a:pPr algn="ctr"/>
            <a:r>
              <a:rPr lang="en-US" b="1" dirty="0"/>
              <a:t>Source of </a:t>
            </a:r>
          </a:p>
          <a:p>
            <a:pPr algn="ctr"/>
            <a:r>
              <a:rPr lang="en-US" b="1" dirty="0"/>
              <a:t>Uncertainty</a:t>
            </a:r>
          </a:p>
        </p:txBody>
      </p:sp>
      <p:sp>
        <p:nvSpPr>
          <p:cNvPr id="14" name="TextBox 13">
            <a:extLst>
              <a:ext uri="{FF2B5EF4-FFF2-40B4-BE49-F238E27FC236}">
                <a16:creationId xmlns:a16="http://schemas.microsoft.com/office/drawing/2014/main" id="{D22E223E-FD86-40EC-8E56-7709FB2785FE}"/>
              </a:ext>
            </a:extLst>
          </p:cNvPr>
          <p:cNvSpPr txBox="1"/>
          <p:nvPr/>
        </p:nvSpPr>
        <p:spPr>
          <a:xfrm>
            <a:off x="8632676" y="3922605"/>
            <a:ext cx="2244923" cy="979130"/>
          </a:xfrm>
          <a:prstGeom prst="rect">
            <a:avLst/>
          </a:prstGeom>
          <a:solidFill>
            <a:schemeClr val="bg2">
              <a:lumMod val="90000"/>
            </a:schemeClr>
          </a:solidFill>
          <a:ln>
            <a:solidFill>
              <a:schemeClr val="bg1"/>
            </a:solidFill>
          </a:ln>
        </p:spPr>
        <p:txBody>
          <a:bodyPr wrap="square" rtlCol="0" anchor="ctr">
            <a:noAutofit/>
          </a:bodyPr>
          <a:lstStyle/>
          <a:p>
            <a:pPr algn="ctr"/>
            <a:r>
              <a:rPr lang="en-US" b="1" dirty="0"/>
              <a:t>Model Implementation</a:t>
            </a:r>
          </a:p>
        </p:txBody>
      </p:sp>
      <p:graphicFrame>
        <p:nvGraphicFramePr>
          <p:cNvPr id="26" name="Chart 25">
            <a:extLst>
              <a:ext uri="{FF2B5EF4-FFF2-40B4-BE49-F238E27FC236}">
                <a16:creationId xmlns:a16="http://schemas.microsoft.com/office/drawing/2014/main" id="{342B06BF-7892-4985-A770-75E4DE50D5D0}"/>
              </a:ext>
            </a:extLst>
          </p:cNvPr>
          <p:cNvGraphicFramePr/>
          <p:nvPr/>
        </p:nvGraphicFramePr>
        <p:xfrm>
          <a:off x="2994895" y="2095464"/>
          <a:ext cx="768233" cy="650671"/>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a:extLst>
              <a:ext uri="{FF2B5EF4-FFF2-40B4-BE49-F238E27FC236}">
                <a16:creationId xmlns:a16="http://schemas.microsoft.com/office/drawing/2014/main" id="{CC96458B-98EB-4463-892A-CF59953F4BAF}"/>
              </a:ext>
            </a:extLst>
          </p:cNvPr>
          <p:cNvSpPr txBox="1"/>
          <p:nvPr/>
        </p:nvSpPr>
        <p:spPr>
          <a:xfrm>
            <a:off x="6195083" y="1634652"/>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Institutional Knowledge</a:t>
            </a:r>
          </a:p>
        </p:txBody>
      </p:sp>
      <p:sp>
        <p:nvSpPr>
          <p:cNvPr id="31" name="TextBox 30">
            <a:extLst>
              <a:ext uri="{FF2B5EF4-FFF2-40B4-BE49-F238E27FC236}">
                <a16:creationId xmlns:a16="http://schemas.microsoft.com/office/drawing/2014/main" id="{1E615C4E-078B-414A-A10C-C75633BA94BD}"/>
              </a:ext>
            </a:extLst>
          </p:cNvPr>
          <p:cNvSpPr txBox="1"/>
          <p:nvPr/>
        </p:nvSpPr>
        <p:spPr>
          <a:xfrm>
            <a:off x="8632676" y="1634652"/>
            <a:ext cx="2244923" cy="979130"/>
          </a:xfrm>
          <a:prstGeom prst="rect">
            <a:avLst/>
          </a:prstGeom>
          <a:solidFill>
            <a:schemeClr val="accent5">
              <a:lumMod val="20000"/>
              <a:lumOff val="80000"/>
            </a:schemeClr>
          </a:solidFill>
          <a:ln>
            <a:solidFill>
              <a:schemeClr val="bg1"/>
            </a:solidFill>
          </a:ln>
        </p:spPr>
        <p:txBody>
          <a:bodyPr wrap="square" rtlCol="0" anchor="ctr">
            <a:noAutofit/>
          </a:bodyPr>
          <a:lstStyle/>
          <a:p>
            <a:pPr algn="ctr"/>
            <a:r>
              <a:rPr lang="en-US" b="1" dirty="0"/>
              <a:t>Data </a:t>
            </a:r>
          </a:p>
          <a:p>
            <a:pPr algn="ctr"/>
            <a:r>
              <a:rPr lang="en-US" b="1" dirty="0"/>
              <a:t>Management</a:t>
            </a:r>
          </a:p>
        </p:txBody>
      </p:sp>
      <p:sp>
        <p:nvSpPr>
          <p:cNvPr id="33" name="TextBox 32">
            <a:extLst>
              <a:ext uri="{FF2B5EF4-FFF2-40B4-BE49-F238E27FC236}">
                <a16:creationId xmlns:a16="http://schemas.microsoft.com/office/drawing/2014/main" id="{E6289D66-2AD3-4D90-9490-585B7FBD8FE0}"/>
              </a:ext>
            </a:extLst>
          </p:cNvPr>
          <p:cNvSpPr txBox="1"/>
          <p:nvPr/>
        </p:nvSpPr>
        <p:spPr>
          <a:xfrm>
            <a:off x="6195083" y="3922605"/>
            <a:ext cx="2244923" cy="979130"/>
          </a:xfrm>
          <a:prstGeom prst="rect">
            <a:avLst/>
          </a:prstGeom>
          <a:solidFill>
            <a:schemeClr val="bg2">
              <a:lumMod val="90000"/>
            </a:schemeClr>
          </a:solidFill>
          <a:ln>
            <a:solidFill>
              <a:schemeClr val="bg1"/>
            </a:solidFill>
          </a:ln>
        </p:spPr>
        <p:txBody>
          <a:bodyPr wrap="square" rtlCol="0" anchor="ctr">
            <a:noAutofit/>
          </a:bodyPr>
          <a:lstStyle/>
          <a:p>
            <a:pPr algn="ctr"/>
            <a:r>
              <a:rPr lang="en-US" b="1" dirty="0"/>
              <a:t>Workplan</a:t>
            </a:r>
          </a:p>
          <a:p>
            <a:pPr algn="ctr"/>
            <a:r>
              <a:rPr lang="en-US" b="1" dirty="0"/>
              <a:t>(Phase II)</a:t>
            </a:r>
          </a:p>
        </p:txBody>
      </p:sp>
      <p:sp>
        <p:nvSpPr>
          <p:cNvPr id="34" name="TextBox 33">
            <a:extLst>
              <a:ext uri="{FF2B5EF4-FFF2-40B4-BE49-F238E27FC236}">
                <a16:creationId xmlns:a16="http://schemas.microsoft.com/office/drawing/2014/main" id="{1A60D60A-DE91-4F18-BFAA-31DB1FC0B621}"/>
              </a:ext>
            </a:extLst>
          </p:cNvPr>
          <p:cNvSpPr txBox="1"/>
          <p:nvPr/>
        </p:nvSpPr>
        <p:spPr>
          <a:xfrm>
            <a:off x="3761232" y="5072168"/>
            <a:ext cx="2244923" cy="979130"/>
          </a:xfrm>
          <a:prstGeom prst="rect">
            <a:avLst/>
          </a:prstGeom>
          <a:solidFill>
            <a:schemeClr val="bg2">
              <a:lumMod val="90000"/>
            </a:schemeClr>
          </a:solidFill>
          <a:ln>
            <a:solidFill>
              <a:schemeClr val="bg1"/>
            </a:solidFill>
          </a:ln>
        </p:spPr>
        <p:txBody>
          <a:bodyPr wrap="square" rtlCol="0" anchor="ctr">
            <a:noAutofit/>
          </a:bodyPr>
          <a:lstStyle/>
          <a:p>
            <a:pPr algn="ctr"/>
            <a:r>
              <a:rPr lang="en-US" b="1" dirty="0"/>
              <a:t>Output Communication </a:t>
            </a:r>
          </a:p>
        </p:txBody>
      </p:sp>
      <p:sp>
        <p:nvSpPr>
          <p:cNvPr id="35" name="TextBox 34">
            <a:extLst>
              <a:ext uri="{FF2B5EF4-FFF2-40B4-BE49-F238E27FC236}">
                <a16:creationId xmlns:a16="http://schemas.microsoft.com/office/drawing/2014/main" id="{9357F58E-227B-457B-881E-9CA846100EDD}"/>
              </a:ext>
            </a:extLst>
          </p:cNvPr>
          <p:cNvSpPr txBox="1"/>
          <p:nvPr/>
        </p:nvSpPr>
        <p:spPr>
          <a:xfrm>
            <a:off x="8632676" y="5072168"/>
            <a:ext cx="2244923" cy="979130"/>
          </a:xfrm>
          <a:prstGeom prst="rect">
            <a:avLst/>
          </a:prstGeom>
          <a:solidFill>
            <a:schemeClr val="bg1">
              <a:lumMod val="50000"/>
            </a:schemeClr>
          </a:solidFill>
          <a:ln>
            <a:solidFill>
              <a:schemeClr val="bg1"/>
            </a:solidFill>
          </a:ln>
        </p:spPr>
        <p:txBody>
          <a:bodyPr wrap="square" rtlCol="0" anchor="ctr">
            <a:noAutofit/>
          </a:bodyPr>
          <a:lstStyle/>
          <a:p>
            <a:pPr algn="ctr"/>
            <a:r>
              <a:rPr lang="en-US" b="1" dirty="0"/>
              <a:t>Peer Review </a:t>
            </a:r>
          </a:p>
          <a:p>
            <a:pPr algn="ctr"/>
            <a:r>
              <a:rPr lang="en-US" b="1" dirty="0"/>
              <a:t>Support</a:t>
            </a:r>
          </a:p>
        </p:txBody>
      </p:sp>
      <p:sp>
        <p:nvSpPr>
          <p:cNvPr id="36" name="TextBox 35">
            <a:extLst>
              <a:ext uri="{FF2B5EF4-FFF2-40B4-BE49-F238E27FC236}">
                <a16:creationId xmlns:a16="http://schemas.microsoft.com/office/drawing/2014/main" id="{04DDFBD8-F8F3-4CE5-A985-2939558A161F}"/>
              </a:ext>
            </a:extLst>
          </p:cNvPr>
          <p:cNvSpPr txBox="1"/>
          <p:nvPr/>
        </p:nvSpPr>
        <p:spPr>
          <a:xfrm>
            <a:off x="6195083" y="5072168"/>
            <a:ext cx="2244923" cy="979130"/>
          </a:xfrm>
          <a:prstGeom prst="rect">
            <a:avLst/>
          </a:prstGeom>
          <a:solidFill>
            <a:schemeClr val="bg2">
              <a:lumMod val="90000"/>
            </a:schemeClr>
          </a:solidFill>
          <a:ln>
            <a:solidFill>
              <a:schemeClr val="bg1"/>
            </a:solidFill>
          </a:ln>
        </p:spPr>
        <p:txBody>
          <a:bodyPr wrap="square" rtlCol="0" anchor="ctr">
            <a:noAutofit/>
          </a:bodyPr>
          <a:lstStyle/>
          <a:p>
            <a:pPr algn="ctr"/>
            <a:r>
              <a:rPr lang="en-US" b="1" dirty="0"/>
              <a:t>Phase II Documentation </a:t>
            </a:r>
          </a:p>
        </p:txBody>
      </p:sp>
      <p:graphicFrame>
        <p:nvGraphicFramePr>
          <p:cNvPr id="41" name="Chart 40">
            <a:extLst>
              <a:ext uri="{FF2B5EF4-FFF2-40B4-BE49-F238E27FC236}">
                <a16:creationId xmlns:a16="http://schemas.microsoft.com/office/drawing/2014/main" id="{8475750B-F722-4586-ACF1-CE251456B0C6}"/>
              </a:ext>
            </a:extLst>
          </p:cNvPr>
          <p:cNvGraphicFramePr/>
          <p:nvPr/>
        </p:nvGraphicFramePr>
        <p:xfrm>
          <a:off x="5483694" y="2130505"/>
          <a:ext cx="649778" cy="6156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Chart 41">
            <a:extLst>
              <a:ext uri="{FF2B5EF4-FFF2-40B4-BE49-F238E27FC236}">
                <a16:creationId xmlns:a16="http://schemas.microsoft.com/office/drawing/2014/main" id="{1F8980ED-E17F-45E7-9102-D9E9F9A13B52}"/>
              </a:ext>
            </a:extLst>
          </p:cNvPr>
          <p:cNvGraphicFramePr/>
          <p:nvPr/>
        </p:nvGraphicFramePr>
        <p:xfrm>
          <a:off x="2994895" y="3259268"/>
          <a:ext cx="768233" cy="6506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Chart 42">
            <a:extLst>
              <a:ext uri="{FF2B5EF4-FFF2-40B4-BE49-F238E27FC236}">
                <a16:creationId xmlns:a16="http://schemas.microsoft.com/office/drawing/2014/main" id="{86E349AA-34F4-4F7F-98C9-5D011ACBF727}"/>
              </a:ext>
            </a:extLst>
          </p:cNvPr>
          <p:cNvGraphicFramePr/>
          <p:nvPr/>
        </p:nvGraphicFramePr>
        <p:xfrm>
          <a:off x="5425638" y="3259268"/>
          <a:ext cx="768233" cy="6506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054BAFF0-2729-4A8F-81A4-B9CC28B5771E}"/>
              </a:ext>
            </a:extLst>
          </p:cNvPr>
          <p:cNvGraphicFramePr/>
          <p:nvPr/>
        </p:nvGraphicFramePr>
        <p:xfrm>
          <a:off x="10286713" y="2095464"/>
          <a:ext cx="768233" cy="65067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Chart 45">
            <a:extLst>
              <a:ext uri="{FF2B5EF4-FFF2-40B4-BE49-F238E27FC236}">
                <a16:creationId xmlns:a16="http://schemas.microsoft.com/office/drawing/2014/main" id="{32AC559E-CFB5-4E90-8D48-EA873901E968}"/>
              </a:ext>
            </a:extLst>
          </p:cNvPr>
          <p:cNvGraphicFramePr/>
          <p:nvPr/>
        </p:nvGraphicFramePr>
        <p:xfrm>
          <a:off x="10286713" y="4409511"/>
          <a:ext cx="768233" cy="65067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7" name="Chart 46">
            <a:extLst>
              <a:ext uri="{FF2B5EF4-FFF2-40B4-BE49-F238E27FC236}">
                <a16:creationId xmlns:a16="http://schemas.microsoft.com/office/drawing/2014/main" id="{9A24CBA6-29D9-4097-BDF1-DCB4BAC3E445}"/>
              </a:ext>
            </a:extLst>
          </p:cNvPr>
          <p:cNvGraphicFramePr/>
          <p:nvPr/>
        </p:nvGraphicFramePr>
        <p:xfrm>
          <a:off x="7918676" y="2130505"/>
          <a:ext cx="649778" cy="61563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8" name="Chart 47">
            <a:extLst>
              <a:ext uri="{FF2B5EF4-FFF2-40B4-BE49-F238E27FC236}">
                <a16:creationId xmlns:a16="http://schemas.microsoft.com/office/drawing/2014/main" id="{E1807C51-F2C7-45BF-8F94-2A35EE0CA8E6}"/>
              </a:ext>
            </a:extLst>
          </p:cNvPr>
          <p:cNvGraphicFramePr/>
          <p:nvPr/>
        </p:nvGraphicFramePr>
        <p:xfrm>
          <a:off x="7843763" y="4409511"/>
          <a:ext cx="768233" cy="65067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1" name="Chart 50">
            <a:extLst>
              <a:ext uri="{FF2B5EF4-FFF2-40B4-BE49-F238E27FC236}">
                <a16:creationId xmlns:a16="http://schemas.microsoft.com/office/drawing/2014/main" id="{B54493DC-4C2C-4C31-A503-80674A487118}"/>
              </a:ext>
            </a:extLst>
          </p:cNvPr>
          <p:cNvGraphicFramePr/>
          <p:nvPr/>
        </p:nvGraphicFramePr>
        <p:xfrm>
          <a:off x="2994895" y="4409511"/>
          <a:ext cx="768233" cy="65067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2" name="Chart 51">
            <a:extLst>
              <a:ext uri="{FF2B5EF4-FFF2-40B4-BE49-F238E27FC236}">
                <a16:creationId xmlns:a16="http://schemas.microsoft.com/office/drawing/2014/main" id="{BA2933B8-BC5C-460B-8499-0170C2FE7F65}"/>
              </a:ext>
            </a:extLst>
          </p:cNvPr>
          <p:cNvGraphicFramePr/>
          <p:nvPr/>
        </p:nvGraphicFramePr>
        <p:xfrm>
          <a:off x="10286713" y="3259268"/>
          <a:ext cx="768233" cy="650671"/>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3" name="Chart 52">
            <a:extLst>
              <a:ext uri="{FF2B5EF4-FFF2-40B4-BE49-F238E27FC236}">
                <a16:creationId xmlns:a16="http://schemas.microsoft.com/office/drawing/2014/main" id="{0C83CF53-FE77-4CA9-B37E-6456D690DFE7}"/>
              </a:ext>
            </a:extLst>
          </p:cNvPr>
          <p:cNvGraphicFramePr/>
          <p:nvPr/>
        </p:nvGraphicFramePr>
        <p:xfrm>
          <a:off x="7843763" y="3259268"/>
          <a:ext cx="768233" cy="650671"/>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54" name="Chart 53">
            <a:extLst>
              <a:ext uri="{FF2B5EF4-FFF2-40B4-BE49-F238E27FC236}">
                <a16:creationId xmlns:a16="http://schemas.microsoft.com/office/drawing/2014/main" id="{AD741953-6F28-4A85-ABB9-D84ADFA8DACE}"/>
              </a:ext>
            </a:extLst>
          </p:cNvPr>
          <p:cNvGraphicFramePr/>
          <p:nvPr/>
        </p:nvGraphicFramePr>
        <p:xfrm>
          <a:off x="5425638" y="4409511"/>
          <a:ext cx="768233" cy="650671"/>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55" name="Chart 54">
            <a:extLst>
              <a:ext uri="{FF2B5EF4-FFF2-40B4-BE49-F238E27FC236}">
                <a16:creationId xmlns:a16="http://schemas.microsoft.com/office/drawing/2014/main" id="{6CD7FA10-ED1A-44AF-8AFD-C64E9BD390D8}"/>
              </a:ext>
            </a:extLst>
          </p:cNvPr>
          <p:cNvGraphicFramePr/>
          <p:nvPr/>
        </p:nvGraphicFramePr>
        <p:xfrm>
          <a:off x="5425638" y="5545172"/>
          <a:ext cx="768233" cy="650671"/>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56" name="Chart 55">
            <a:extLst>
              <a:ext uri="{FF2B5EF4-FFF2-40B4-BE49-F238E27FC236}">
                <a16:creationId xmlns:a16="http://schemas.microsoft.com/office/drawing/2014/main" id="{AD224F6B-40C7-46F4-B4CC-71E19CD41E60}"/>
              </a:ext>
            </a:extLst>
          </p:cNvPr>
          <p:cNvGraphicFramePr/>
          <p:nvPr/>
        </p:nvGraphicFramePr>
        <p:xfrm>
          <a:off x="2994895" y="5545172"/>
          <a:ext cx="768233" cy="65067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57" name="Chart 56">
            <a:extLst>
              <a:ext uri="{FF2B5EF4-FFF2-40B4-BE49-F238E27FC236}">
                <a16:creationId xmlns:a16="http://schemas.microsoft.com/office/drawing/2014/main" id="{298C2D1F-D134-4B4A-9DCA-7A73671C336A}"/>
              </a:ext>
            </a:extLst>
          </p:cNvPr>
          <p:cNvGraphicFramePr/>
          <p:nvPr/>
        </p:nvGraphicFramePr>
        <p:xfrm>
          <a:off x="7843763" y="5545172"/>
          <a:ext cx="768233" cy="650671"/>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58" name="Chart 57">
            <a:extLst>
              <a:ext uri="{FF2B5EF4-FFF2-40B4-BE49-F238E27FC236}">
                <a16:creationId xmlns:a16="http://schemas.microsoft.com/office/drawing/2014/main" id="{85ACACFE-66AC-4D36-9F7C-88AF6074C8B7}"/>
              </a:ext>
            </a:extLst>
          </p:cNvPr>
          <p:cNvGraphicFramePr/>
          <p:nvPr/>
        </p:nvGraphicFramePr>
        <p:xfrm>
          <a:off x="10286713" y="5545172"/>
          <a:ext cx="768233" cy="650671"/>
        </p:xfrm>
        <a:graphic>
          <a:graphicData uri="http://schemas.openxmlformats.org/drawingml/2006/chart">
            <c:chart xmlns:c="http://schemas.openxmlformats.org/drawingml/2006/chart" xmlns:r="http://schemas.openxmlformats.org/officeDocument/2006/relationships" r:id="rId17"/>
          </a:graphicData>
        </a:graphic>
      </p:graphicFrame>
      <p:sp>
        <p:nvSpPr>
          <p:cNvPr id="59" name="Title 1">
            <a:extLst>
              <a:ext uri="{FF2B5EF4-FFF2-40B4-BE49-F238E27FC236}">
                <a16:creationId xmlns:a16="http://schemas.microsoft.com/office/drawing/2014/main" id="{097543AB-0ED5-490A-8AC5-C744B6C98931}"/>
              </a:ext>
            </a:extLst>
          </p:cNvPr>
          <p:cNvSpPr txBox="1">
            <a:spLocks/>
          </p:cNvSpPr>
          <p:nvPr/>
        </p:nvSpPr>
        <p:spPr>
          <a:xfrm>
            <a:off x="228600" y="365125"/>
            <a:ext cx="11704320" cy="1325563"/>
          </a:xfrm>
          <a:prstGeom prst="rect">
            <a:avLst/>
          </a:prstGeom>
        </p:spPr>
        <p:txBody>
          <a:bodyPr/>
          <a:lstStyle>
            <a:lvl1pPr algn="l" defTabSz="914400" rtl="0" eaLnBrk="1" latinLnBrk="0" hangingPunct="1">
              <a:lnSpc>
                <a:spcPct val="90000"/>
              </a:lnSpc>
              <a:spcBef>
                <a:spcPct val="0"/>
              </a:spcBef>
              <a:buNone/>
              <a:defRPr sz="44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Project Elements</a:t>
            </a:r>
          </a:p>
        </p:txBody>
      </p:sp>
    </p:spTree>
    <p:extLst>
      <p:ext uri="{BB962C8B-B14F-4D97-AF65-F5344CB8AC3E}">
        <p14:creationId xmlns:p14="http://schemas.microsoft.com/office/powerpoint/2010/main" val="3956317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4FB4-309D-44BE-82AF-9E75941E79EC}"/>
              </a:ext>
            </a:extLst>
          </p:cNvPr>
          <p:cNvSpPr>
            <a:spLocks noGrp="1"/>
          </p:cNvSpPr>
          <p:nvPr>
            <p:ph type="title"/>
          </p:nvPr>
        </p:nvSpPr>
        <p:spPr/>
        <p:txBody>
          <a:bodyPr/>
          <a:lstStyle/>
          <a:p>
            <a:r>
              <a:rPr lang="en-US" dirty="0"/>
              <a:t>Phase I</a:t>
            </a:r>
          </a:p>
        </p:txBody>
      </p:sp>
      <p:sp>
        <p:nvSpPr>
          <p:cNvPr id="3" name="Text Placeholder 2">
            <a:extLst>
              <a:ext uri="{FF2B5EF4-FFF2-40B4-BE49-F238E27FC236}">
                <a16:creationId xmlns:a16="http://schemas.microsoft.com/office/drawing/2014/main" id="{EF81CE60-A388-46B1-BB89-7E8D143852E8}"/>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2C03ABE7-E8B2-43D2-BDCA-936ADC544F1F}"/>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C4669196-AE54-4BD7-B31B-C28CA5286E77}"/>
              </a:ext>
            </a:extLst>
          </p:cNvPr>
          <p:cNvGraphicFramePr>
            <a:graphicFrameLocks noGrp="1"/>
          </p:cNvGraphicFramePr>
          <p:nvPr/>
        </p:nvGraphicFramePr>
        <p:xfrm>
          <a:off x="228600" y="1471705"/>
          <a:ext cx="10473893" cy="5139759"/>
        </p:xfrm>
        <a:graphic>
          <a:graphicData uri="http://schemas.openxmlformats.org/drawingml/2006/table">
            <a:tbl>
              <a:tblPr firstRow="1" firstCol="1" bandRow="1">
                <a:tableStyleId>{5C22544A-7EE6-4342-B048-85BDC9FD1C3A}</a:tableStyleId>
              </a:tblPr>
              <a:tblGrid>
                <a:gridCol w="2986572">
                  <a:extLst>
                    <a:ext uri="{9D8B030D-6E8A-4147-A177-3AD203B41FA5}">
                      <a16:colId xmlns:a16="http://schemas.microsoft.com/office/drawing/2014/main" val="2968706199"/>
                    </a:ext>
                  </a:extLst>
                </a:gridCol>
                <a:gridCol w="7487321">
                  <a:extLst>
                    <a:ext uri="{9D8B030D-6E8A-4147-A177-3AD203B41FA5}">
                      <a16:colId xmlns:a16="http://schemas.microsoft.com/office/drawing/2014/main" val="2119448053"/>
                    </a:ext>
                  </a:extLst>
                </a:gridCol>
              </a:tblGrid>
              <a:tr h="207734">
                <a:tc>
                  <a:txBody>
                    <a:bodyPr/>
                    <a:lstStyle/>
                    <a:p>
                      <a:pPr marL="0" marR="0" algn="ctr">
                        <a:lnSpc>
                          <a:spcPct val="107000"/>
                        </a:lnSpc>
                        <a:spcBef>
                          <a:spcPts val="0"/>
                        </a:spcBef>
                        <a:spcAft>
                          <a:spcPts val="0"/>
                        </a:spcAft>
                      </a:pPr>
                      <a:r>
                        <a:rPr lang="en-US" sz="1800">
                          <a:effectLst/>
                        </a:rPr>
                        <a:t>Task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Objective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836388"/>
                  </a:ext>
                </a:extLst>
              </a:tr>
              <a:tr h="385362">
                <a:tc>
                  <a:txBody>
                    <a:bodyPr/>
                    <a:lstStyle/>
                    <a:p>
                      <a:pPr marL="0" marR="0">
                        <a:lnSpc>
                          <a:spcPct val="107000"/>
                        </a:lnSpc>
                        <a:spcBef>
                          <a:spcPts val="0"/>
                        </a:spcBef>
                        <a:spcAft>
                          <a:spcPts val="0"/>
                        </a:spcAft>
                      </a:pPr>
                      <a:r>
                        <a:rPr lang="en-US" sz="1800" dirty="0">
                          <a:effectLst/>
                        </a:rPr>
                        <a:t>Task 1. Project Workplan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Develop workplan and schedule for the overall modeling project with emphasis on Phase I – Task 1 through Task 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6281877"/>
                  </a:ext>
                </a:extLst>
              </a:tr>
              <a:tr h="425058">
                <a:tc>
                  <a:txBody>
                    <a:bodyPr/>
                    <a:lstStyle/>
                    <a:p>
                      <a:pPr marL="0" marR="0">
                        <a:lnSpc>
                          <a:spcPct val="107000"/>
                        </a:lnSpc>
                        <a:spcBef>
                          <a:spcPts val="0"/>
                        </a:spcBef>
                        <a:spcAft>
                          <a:spcPts val="0"/>
                        </a:spcAft>
                      </a:pPr>
                      <a:r>
                        <a:rPr lang="en-US" sz="1800">
                          <a:effectLst/>
                        </a:rPr>
                        <a:t>Task 2. Stakeholder Involvement and Outreach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Outreach activities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801063"/>
                  </a:ext>
                </a:extLst>
              </a:tr>
              <a:tr h="412700">
                <a:tc>
                  <a:txBody>
                    <a:bodyPr/>
                    <a:lstStyle/>
                    <a:p>
                      <a:pPr marL="0" marR="0">
                        <a:lnSpc>
                          <a:spcPct val="107000"/>
                        </a:lnSpc>
                        <a:spcBef>
                          <a:spcPts val="0"/>
                        </a:spcBef>
                        <a:spcAft>
                          <a:spcPts val="0"/>
                        </a:spcAft>
                      </a:pPr>
                      <a:r>
                        <a:rPr lang="en-US" sz="1800" dirty="0">
                          <a:effectLst/>
                        </a:rPr>
                        <a:t>Task 3. Develop Reclamation’s Institutional Knowledge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Technology transfer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7724719"/>
                  </a:ext>
                </a:extLst>
              </a:tr>
              <a:tr h="207734">
                <a:tc>
                  <a:txBody>
                    <a:bodyPr/>
                    <a:lstStyle/>
                    <a:p>
                      <a:pPr marL="0" marR="0">
                        <a:lnSpc>
                          <a:spcPct val="107000"/>
                        </a:lnSpc>
                        <a:spcBef>
                          <a:spcPts val="0"/>
                        </a:spcBef>
                        <a:spcAft>
                          <a:spcPts val="0"/>
                        </a:spcAft>
                      </a:pPr>
                      <a:r>
                        <a:rPr lang="en-US" sz="1800" dirty="0">
                          <a:effectLst/>
                        </a:rPr>
                        <a:t>Task 4. Data Management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Develop data management plan for Phases I and II of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1586062"/>
                  </a:ext>
                </a:extLst>
              </a:tr>
              <a:tr h="367671">
                <a:tc>
                  <a:txBody>
                    <a:bodyPr/>
                    <a:lstStyle/>
                    <a:p>
                      <a:pPr marL="0" marR="0">
                        <a:lnSpc>
                          <a:spcPct val="107000"/>
                        </a:lnSpc>
                        <a:spcBef>
                          <a:spcPts val="0"/>
                        </a:spcBef>
                        <a:spcAft>
                          <a:spcPts val="0"/>
                        </a:spcAft>
                      </a:pPr>
                      <a:r>
                        <a:rPr lang="en-US" sz="1800">
                          <a:effectLst/>
                        </a:rPr>
                        <a:t>Task 5. Model Framework Design and Refinement.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Develop a system-wide model framework for use throughout project area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8616399"/>
                  </a:ext>
                </a:extLst>
              </a:tr>
              <a:tr h="243512">
                <a:tc>
                  <a:txBody>
                    <a:bodyPr/>
                    <a:lstStyle/>
                    <a:p>
                      <a:pPr marL="0" marR="0">
                        <a:lnSpc>
                          <a:spcPct val="107000"/>
                        </a:lnSpc>
                        <a:spcBef>
                          <a:spcPts val="0"/>
                        </a:spcBef>
                        <a:spcAft>
                          <a:spcPts val="0"/>
                        </a:spcAft>
                      </a:pPr>
                      <a:r>
                        <a:rPr lang="en-US" sz="1800">
                          <a:effectLst/>
                        </a:rPr>
                        <a:t>Task 6. Model Selection/Design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Select models for each of the elements of the framework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1600222"/>
                  </a:ext>
                </a:extLst>
              </a:tr>
              <a:tr h="203200">
                <a:tc>
                  <a:txBody>
                    <a:bodyPr/>
                    <a:lstStyle/>
                    <a:p>
                      <a:pPr marL="0" marR="0">
                        <a:lnSpc>
                          <a:spcPct val="107000"/>
                        </a:lnSpc>
                        <a:spcBef>
                          <a:spcPts val="0"/>
                        </a:spcBef>
                        <a:spcAft>
                          <a:spcPts val="0"/>
                        </a:spcAft>
                      </a:pPr>
                      <a:r>
                        <a:rPr lang="en-US" sz="1800">
                          <a:effectLst/>
                        </a:rPr>
                        <a:t>Task 7. Data Development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Identify necessary input data to models and obtain necessary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8323602"/>
                  </a:ext>
                </a:extLst>
              </a:tr>
              <a:tr h="230909">
                <a:tc>
                  <a:txBody>
                    <a:bodyPr/>
                    <a:lstStyle/>
                    <a:p>
                      <a:pPr marL="0" marR="0">
                        <a:lnSpc>
                          <a:spcPct val="107000"/>
                        </a:lnSpc>
                        <a:spcBef>
                          <a:spcPts val="0"/>
                        </a:spcBef>
                        <a:spcAft>
                          <a:spcPts val="0"/>
                        </a:spcAft>
                      </a:pPr>
                      <a:r>
                        <a:rPr lang="en-US" sz="1800">
                          <a:effectLst/>
                        </a:rPr>
                        <a:t>Task 8. Model Development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Develop and revised or refined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9875449"/>
                  </a:ext>
                </a:extLst>
              </a:tr>
              <a:tr h="425058">
                <a:tc>
                  <a:txBody>
                    <a:bodyPr/>
                    <a:lstStyle/>
                    <a:p>
                      <a:pPr marL="0" marR="0">
                        <a:lnSpc>
                          <a:spcPct val="107000"/>
                        </a:lnSpc>
                        <a:spcBef>
                          <a:spcPts val="0"/>
                        </a:spcBef>
                        <a:spcAft>
                          <a:spcPts val="0"/>
                        </a:spcAft>
                      </a:pPr>
                      <a:r>
                        <a:rPr lang="en-US" sz="1800">
                          <a:effectLst/>
                        </a:rPr>
                        <a:t>Task 9. Calibration, Validation, and Sensitivity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Calibrate and validate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4913229"/>
                  </a:ext>
                </a:extLst>
              </a:tr>
              <a:tr h="246794">
                <a:tc>
                  <a:txBody>
                    <a:bodyPr/>
                    <a:lstStyle/>
                    <a:p>
                      <a:pPr marL="0" marR="0">
                        <a:lnSpc>
                          <a:spcPct val="107000"/>
                        </a:lnSpc>
                        <a:spcBef>
                          <a:spcPts val="0"/>
                        </a:spcBef>
                        <a:spcAft>
                          <a:spcPts val="0"/>
                        </a:spcAft>
                      </a:pPr>
                      <a:r>
                        <a:rPr lang="en-US" sz="1800">
                          <a:effectLst/>
                        </a:rPr>
                        <a:t>Task 10. Documentation Phase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Documentation of Phase I model development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3223551"/>
                  </a:ext>
                </a:extLst>
              </a:tr>
            </a:tbl>
          </a:graphicData>
        </a:graphic>
      </p:graphicFrame>
    </p:spTree>
    <p:extLst>
      <p:ext uri="{BB962C8B-B14F-4D97-AF65-F5344CB8AC3E}">
        <p14:creationId xmlns:p14="http://schemas.microsoft.com/office/powerpoint/2010/main" val="1281268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755E-DD51-430B-8C8C-577CA7656AAC}"/>
              </a:ext>
            </a:extLst>
          </p:cNvPr>
          <p:cNvSpPr>
            <a:spLocks noGrp="1"/>
          </p:cNvSpPr>
          <p:nvPr>
            <p:ph type="title"/>
          </p:nvPr>
        </p:nvSpPr>
        <p:spPr/>
        <p:txBody>
          <a:bodyPr/>
          <a:lstStyle/>
          <a:p>
            <a:r>
              <a:rPr lang="en-US" dirty="0"/>
              <a:t>Phase II</a:t>
            </a:r>
          </a:p>
        </p:txBody>
      </p:sp>
      <p:sp>
        <p:nvSpPr>
          <p:cNvPr id="3" name="Text Placeholder 2">
            <a:extLst>
              <a:ext uri="{FF2B5EF4-FFF2-40B4-BE49-F238E27FC236}">
                <a16:creationId xmlns:a16="http://schemas.microsoft.com/office/drawing/2014/main" id="{46790283-81C1-418F-8749-7CF6402C7F52}"/>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22952767-91A6-49D4-9D23-941210BFE727}"/>
              </a:ext>
            </a:extLst>
          </p:cNvPr>
          <p:cNvSpPr>
            <a:spLocks noGrp="1"/>
          </p:cNvSpPr>
          <p:nvPr>
            <p:ph type="body" sz="quarter" idx="14"/>
          </p:nvPr>
        </p:nvSpPr>
        <p:spPr/>
        <p:txBody>
          <a:bodyPr/>
          <a:lstStyle/>
          <a:p>
            <a:endParaRPr lang="en-US"/>
          </a:p>
        </p:txBody>
      </p:sp>
      <p:graphicFrame>
        <p:nvGraphicFramePr>
          <p:cNvPr id="6" name="Table 5">
            <a:extLst>
              <a:ext uri="{FF2B5EF4-FFF2-40B4-BE49-F238E27FC236}">
                <a16:creationId xmlns:a16="http://schemas.microsoft.com/office/drawing/2014/main" id="{A467F08F-65B0-4073-8554-9ADB9CE627E6}"/>
              </a:ext>
            </a:extLst>
          </p:cNvPr>
          <p:cNvGraphicFramePr>
            <a:graphicFrameLocks noGrp="1"/>
          </p:cNvGraphicFramePr>
          <p:nvPr/>
        </p:nvGraphicFramePr>
        <p:xfrm>
          <a:off x="240471" y="1624703"/>
          <a:ext cx="10510660" cy="4095081"/>
        </p:xfrm>
        <a:graphic>
          <a:graphicData uri="http://schemas.openxmlformats.org/drawingml/2006/table">
            <a:tbl>
              <a:tblPr firstRow="1" firstCol="1" bandRow="1">
                <a:tableStyleId>{5C22544A-7EE6-4342-B048-85BDC9FD1C3A}</a:tableStyleId>
              </a:tblPr>
              <a:tblGrid>
                <a:gridCol w="2724569">
                  <a:extLst>
                    <a:ext uri="{9D8B030D-6E8A-4147-A177-3AD203B41FA5}">
                      <a16:colId xmlns:a16="http://schemas.microsoft.com/office/drawing/2014/main" val="2184108437"/>
                    </a:ext>
                  </a:extLst>
                </a:gridCol>
                <a:gridCol w="7786091">
                  <a:extLst>
                    <a:ext uri="{9D8B030D-6E8A-4147-A177-3AD203B41FA5}">
                      <a16:colId xmlns:a16="http://schemas.microsoft.com/office/drawing/2014/main" val="261253237"/>
                    </a:ext>
                  </a:extLst>
                </a:gridCol>
              </a:tblGrid>
              <a:tr h="241665">
                <a:tc>
                  <a:txBody>
                    <a:bodyPr/>
                    <a:lstStyle/>
                    <a:p>
                      <a:pPr marL="0" marR="0" algn="ctr">
                        <a:lnSpc>
                          <a:spcPct val="107000"/>
                        </a:lnSpc>
                        <a:spcBef>
                          <a:spcPts val="0"/>
                        </a:spcBef>
                        <a:spcAft>
                          <a:spcPts val="0"/>
                        </a:spcAft>
                      </a:pPr>
                      <a:r>
                        <a:rPr lang="en-US" sz="1800">
                          <a:effectLst/>
                        </a:rPr>
                        <a:t>Task</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Objective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1815552"/>
                  </a:ext>
                </a:extLst>
              </a:tr>
              <a:tr h="333487">
                <a:tc>
                  <a:txBody>
                    <a:bodyPr/>
                    <a:lstStyle/>
                    <a:p>
                      <a:pPr marL="0" marR="0">
                        <a:lnSpc>
                          <a:spcPct val="107000"/>
                        </a:lnSpc>
                        <a:spcBef>
                          <a:spcPts val="0"/>
                        </a:spcBef>
                        <a:spcAft>
                          <a:spcPts val="0"/>
                        </a:spcAft>
                      </a:pPr>
                      <a:r>
                        <a:rPr lang="en-US" sz="1800" dirty="0">
                          <a:effectLst/>
                        </a:rPr>
                        <a:t>Task 11: Phase II Workplan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Develop a detailed workplan and schedule for Phase II – Task 11 through Task 17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3674561"/>
                  </a:ext>
                </a:extLst>
              </a:tr>
              <a:tr h="515607">
                <a:tc>
                  <a:txBody>
                    <a:bodyPr/>
                    <a:lstStyle/>
                    <a:p>
                      <a:pPr marL="0" marR="0">
                        <a:lnSpc>
                          <a:spcPct val="107000"/>
                        </a:lnSpc>
                        <a:spcBef>
                          <a:spcPts val="0"/>
                        </a:spcBef>
                        <a:spcAft>
                          <a:spcPts val="0"/>
                        </a:spcAft>
                      </a:pPr>
                      <a:r>
                        <a:rPr lang="en-US" sz="1800">
                          <a:effectLst/>
                        </a:rPr>
                        <a:t>Task 12: Implementation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Determine schedule for downstream/in-river simulation, real time/seasonal, and planning applications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8263276"/>
                  </a:ext>
                </a:extLst>
              </a:tr>
              <a:tr h="611229">
                <a:tc>
                  <a:txBody>
                    <a:bodyPr/>
                    <a:lstStyle/>
                    <a:p>
                      <a:pPr marL="0" marR="0">
                        <a:lnSpc>
                          <a:spcPct val="107000"/>
                        </a:lnSpc>
                        <a:spcBef>
                          <a:spcPts val="0"/>
                        </a:spcBef>
                        <a:spcAft>
                          <a:spcPts val="0"/>
                        </a:spcAft>
                      </a:pPr>
                      <a:r>
                        <a:rPr lang="en-US" sz="1800" dirty="0">
                          <a:effectLst/>
                        </a:rPr>
                        <a:t>Task 13: Estimation of Uncertainty – Sources</a:t>
                      </a:r>
                      <a:endParaRPr lang="en-US" sz="2800" dirty="0">
                        <a:effectLst/>
                      </a:endParaRPr>
                    </a:p>
                  </a:txBody>
                  <a:tcPr marL="68580" marR="68580" marT="0" marB="0"/>
                </a:tc>
                <a:tc>
                  <a:txBody>
                    <a:bodyPr/>
                    <a:lstStyle/>
                    <a:p>
                      <a:pPr marL="0" marR="0">
                        <a:lnSpc>
                          <a:spcPct val="107000"/>
                        </a:lnSpc>
                        <a:spcBef>
                          <a:spcPts val="0"/>
                        </a:spcBef>
                        <a:spcAft>
                          <a:spcPts val="0"/>
                        </a:spcAft>
                      </a:pPr>
                      <a:r>
                        <a:rPr lang="en-US" sz="1800" dirty="0">
                          <a:effectLst/>
                        </a:rPr>
                        <a:t>Develop and communicate </a:t>
                      </a:r>
                      <a:r>
                        <a:rPr lang="en-US" sz="1800" u="sng" dirty="0">
                          <a:effectLst/>
                        </a:rPr>
                        <a:t>sources</a:t>
                      </a:r>
                      <a:r>
                        <a:rPr lang="en-US" sz="1800" dirty="0">
                          <a:effectLst/>
                        </a:rPr>
                        <a:t> of uncertainty in estimates of water temperature downstream of regulating reservoirs.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2381195"/>
                  </a:ext>
                </a:extLst>
              </a:tr>
              <a:tr h="554182">
                <a:tc>
                  <a:txBody>
                    <a:bodyPr/>
                    <a:lstStyle/>
                    <a:p>
                      <a:pPr marL="0" marR="0">
                        <a:lnSpc>
                          <a:spcPct val="107000"/>
                        </a:lnSpc>
                        <a:spcBef>
                          <a:spcPts val="0"/>
                        </a:spcBef>
                        <a:spcAft>
                          <a:spcPts val="0"/>
                        </a:spcAft>
                      </a:pPr>
                      <a:r>
                        <a:rPr lang="en-US" sz="1800" dirty="0">
                          <a:effectLst/>
                        </a:rPr>
                        <a:t>Task 14: Estimation of Uncertainty – Protocols</a:t>
                      </a:r>
                      <a:endParaRPr lang="en-US" sz="2800" dirty="0">
                        <a:effectLst/>
                      </a:endParaRPr>
                    </a:p>
                  </a:txBody>
                  <a:tcPr marL="68580" marR="68580" marT="0" marB="0"/>
                </a:tc>
                <a:tc>
                  <a:txBody>
                    <a:bodyPr/>
                    <a:lstStyle/>
                    <a:p>
                      <a:pPr marL="0" marR="0">
                        <a:lnSpc>
                          <a:spcPct val="107000"/>
                        </a:lnSpc>
                        <a:spcBef>
                          <a:spcPts val="0"/>
                        </a:spcBef>
                        <a:spcAft>
                          <a:spcPts val="0"/>
                        </a:spcAft>
                      </a:pPr>
                      <a:r>
                        <a:rPr lang="en-US" sz="1800" dirty="0">
                          <a:effectLst/>
                        </a:rPr>
                        <a:t>Develop and communicate </a:t>
                      </a:r>
                      <a:r>
                        <a:rPr lang="en-US" sz="1800" u="sng" dirty="0">
                          <a:effectLst/>
                        </a:rPr>
                        <a:t>protocols</a:t>
                      </a:r>
                      <a:r>
                        <a:rPr lang="en-US" sz="1800" dirty="0">
                          <a:effectLst/>
                        </a:rPr>
                        <a:t> for estimating uncertainty bounds in estimates of water temperature downstream of regulating reservoirs. Task 14 will be combined with Task 13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6170126"/>
                  </a:ext>
                </a:extLst>
              </a:tr>
              <a:tr h="494488">
                <a:tc>
                  <a:txBody>
                    <a:bodyPr/>
                    <a:lstStyle/>
                    <a:p>
                      <a:pPr marL="0" marR="0">
                        <a:lnSpc>
                          <a:spcPct val="107000"/>
                        </a:lnSpc>
                        <a:spcBef>
                          <a:spcPts val="0"/>
                        </a:spcBef>
                        <a:spcAft>
                          <a:spcPts val="0"/>
                        </a:spcAft>
                      </a:pPr>
                      <a:r>
                        <a:rPr lang="en-US" sz="1800">
                          <a:effectLst/>
                        </a:rPr>
                        <a:t>Task 15. Output Communication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Develop output communication/visualization tools and data presentation approaches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7732683"/>
                  </a:ext>
                </a:extLst>
              </a:tr>
              <a:tr h="494488">
                <a:tc>
                  <a:txBody>
                    <a:bodyPr/>
                    <a:lstStyle/>
                    <a:p>
                      <a:pPr marL="0" marR="0">
                        <a:lnSpc>
                          <a:spcPct val="107000"/>
                        </a:lnSpc>
                        <a:spcBef>
                          <a:spcPts val="0"/>
                        </a:spcBef>
                        <a:spcAft>
                          <a:spcPts val="0"/>
                        </a:spcAft>
                      </a:pPr>
                      <a:r>
                        <a:rPr lang="en-US" sz="1800">
                          <a:effectLst/>
                        </a:rPr>
                        <a:t>Task 16: Documentation – Phase II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Documentation of Phase II activities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4446999"/>
                  </a:ext>
                </a:extLst>
              </a:tr>
              <a:tr h="241665">
                <a:tc>
                  <a:txBody>
                    <a:bodyPr/>
                    <a:lstStyle/>
                    <a:p>
                      <a:pPr marL="0" marR="0">
                        <a:lnSpc>
                          <a:spcPct val="107000"/>
                        </a:lnSpc>
                        <a:spcBef>
                          <a:spcPts val="0"/>
                        </a:spcBef>
                        <a:spcAft>
                          <a:spcPts val="0"/>
                        </a:spcAft>
                      </a:pPr>
                      <a:r>
                        <a:rPr lang="en-US" sz="1800" dirty="0">
                          <a:effectLst/>
                        </a:rPr>
                        <a:t>Task 17. Peer Review</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Provide support for peer review of model components and overall framework.</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9584625"/>
                  </a:ext>
                </a:extLst>
              </a:tr>
            </a:tbl>
          </a:graphicData>
        </a:graphic>
      </p:graphicFrame>
    </p:spTree>
    <p:extLst>
      <p:ext uri="{BB962C8B-B14F-4D97-AF65-F5344CB8AC3E}">
        <p14:creationId xmlns:p14="http://schemas.microsoft.com/office/powerpoint/2010/main" val="2677223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29F3-EA43-45DE-AEE9-9EA3ACF98F4F}"/>
              </a:ext>
            </a:extLst>
          </p:cNvPr>
          <p:cNvSpPr>
            <a:spLocks noGrp="1"/>
          </p:cNvSpPr>
          <p:nvPr>
            <p:ph type="title"/>
          </p:nvPr>
        </p:nvSpPr>
        <p:spPr/>
        <p:txBody>
          <a:bodyPr/>
          <a:lstStyle/>
          <a:p>
            <a:r>
              <a:rPr lang="en-US" dirty="0"/>
              <a:t>Project Schedule</a:t>
            </a:r>
          </a:p>
        </p:txBody>
      </p:sp>
      <p:sp>
        <p:nvSpPr>
          <p:cNvPr id="3" name="Text Placeholder 2">
            <a:extLst>
              <a:ext uri="{FF2B5EF4-FFF2-40B4-BE49-F238E27FC236}">
                <a16:creationId xmlns:a16="http://schemas.microsoft.com/office/drawing/2014/main" id="{6ED233B0-051A-484C-B573-4C84A6887861}"/>
              </a:ext>
            </a:extLst>
          </p:cNvPr>
          <p:cNvSpPr>
            <a:spLocks noGrp="1"/>
          </p:cNvSpPr>
          <p:nvPr>
            <p:ph type="body" sz="quarter" idx="13"/>
          </p:nvPr>
        </p:nvSpPr>
        <p:spPr/>
        <p:txBody>
          <a:bodyPr/>
          <a:lstStyle/>
          <a:p>
            <a:r>
              <a:rPr lang="en-US" dirty="0"/>
              <a:t>Model and Framework Selection				</a:t>
            </a:r>
            <a:r>
              <a:rPr lang="en-US" sz="2400" dirty="0"/>
              <a:t>Summer 2021</a:t>
            </a:r>
            <a:endParaRPr lang="en-US" dirty="0"/>
          </a:p>
          <a:p>
            <a:r>
              <a:rPr lang="en-US" dirty="0"/>
              <a:t>Model Development</a:t>
            </a:r>
          </a:p>
          <a:p>
            <a:pPr lvl="1"/>
            <a:r>
              <a:rPr lang="en-US" dirty="0"/>
              <a:t>Sacramento							Spring 2022</a:t>
            </a:r>
          </a:p>
          <a:p>
            <a:pPr lvl="1"/>
            <a:r>
              <a:rPr lang="en-US" dirty="0"/>
              <a:t>American							Fall 2022</a:t>
            </a:r>
          </a:p>
          <a:p>
            <a:pPr lvl="1"/>
            <a:r>
              <a:rPr lang="en-US" dirty="0"/>
              <a:t>Stanislaus							Winter 2022/23	</a:t>
            </a:r>
          </a:p>
          <a:p>
            <a:r>
              <a:rPr lang="en-US" dirty="0"/>
              <a:t>Phase II Tasks	</a:t>
            </a:r>
          </a:p>
          <a:p>
            <a:pPr lvl="1"/>
            <a:r>
              <a:rPr lang="en-US" dirty="0"/>
              <a:t>Workplan							Fall 2021</a:t>
            </a:r>
          </a:p>
          <a:p>
            <a:pPr lvl="1"/>
            <a:r>
              <a:rPr lang="en-US" dirty="0"/>
              <a:t>Uncertainty sources and protocols				summer 2022 -&gt;</a:t>
            </a:r>
          </a:p>
          <a:p>
            <a:pPr lvl="1"/>
            <a:r>
              <a:rPr lang="en-US" dirty="0"/>
              <a:t>Output/communications					Fall 2021</a:t>
            </a:r>
          </a:p>
          <a:p>
            <a:r>
              <a:rPr lang="en-US" dirty="0"/>
              <a:t>Documentation (task and system specific)</a:t>
            </a:r>
          </a:p>
          <a:p>
            <a:endParaRPr lang="en-US" dirty="0"/>
          </a:p>
        </p:txBody>
      </p:sp>
      <p:sp>
        <p:nvSpPr>
          <p:cNvPr id="4" name="Text Placeholder 3">
            <a:extLst>
              <a:ext uri="{FF2B5EF4-FFF2-40B4-BE49-F238E27FC236}">
                <a16:creationId xmlns:a16="http://schemas.microsoft.com/office/drawing/2014/main" id="{9E52B075-6552-4E97-B252-275A68DD7FD8}"/>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78036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29F3-EA43-45DE-AEE9-9EA3ACF98F4F}"/>
              </a:ext>
            </a:extLst>
          </p:cNvPr>
          <p:cNvSpPr>
            <a:spLocks noGrp="1"/>
          </p:cNvSpPr>
          <p:nvPr>
            <p:ph type="title"/>
          </p:nvPr>
        </p:nvSpPr>
        <p:spPr/>
        <p:txBody>
          <a:bodyPr/>
          <a:lstStyle/>
          <a:p>
            <a:r>
              <a:rPr lang="en-US" dirty="0"/>
              <a:t>Project Schedule </a:t>
            </a:r>
            <a:r>
              <a:rPr lang="en-US" sz="3600" dirty="0"/>
              <a:t>(Example, STC)</a:t>
            </a:r>
            <a:endParaRPr lang="en-US" dirty="0"/>
          </a:p>
        </p:txBody>
      </p:sp>
      <p:sp>
        <p:nvSpPr>
          <p:cNvPr id="3" name="Text Placeholder 2">
            <a:extLst>
              <a:ext uri="{FF2B5EF4-FFF2-40B4-BE49-F238E27FC236}">
                <a16:creationId xmlns:a16="http://schemas.microsoft.com/office/drawing/2014/main" id="{6ED233B0-051A-484C-B573-4C84A6887861}"/>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9E52B075-6552-4E97-B252-275A68DD7FD8}"/>
              </a:ext>
            </a:extLst>
          </p:cNvPr>
          <p:cNvSpPr>
            <a:spLocks noGrp="1"/>
          </p:cNvSpPr>
          <p:nvPr>
            <p:ph type="body" sz="quarter" idx="14"/>
          </p:nvPr>
        </p:nvSpPr>
        <p:spPr/>
        <p:txBody>
          <a:bodyPr/>
          <a:lstStyle/>
          <a:p>
            <a:endParaRPr lang="en-US"/>
          </a:p>
        </p:txBody>
      </p:sp>
      <p:sp>
        <p:nvSpPr>
          <p:cNvPr id="7" name="TextBox 6">
            <a:extLst>
              <a:ext uri="{FF2B5EF4-FFF2-40B4-BE49-F238E27FC236}">
                <a16:creationId xmlns:a16="http://schemas.microsoft.com/office/drawing/2014/main" id="{B70382B0-8729-4AEF-A85F-6B98AA43D4D0}"/>
              </a:ext>
            </a:extLst>
          </p:cNvPr>
          <p:cNvSpPr txBox="1"/>
          <p:nvPr/>
        </p:nvSpPr>
        <p:spPr>
          <a:xfrm>
            <a:off x="3241964" y="3739022"/>
            <a:ext cx="447558" cy="246221"/>
          </a:xfrm>
          <a:prstGeom prst="rect">
            <a:avLst/>
          </a:prstGeom>
          <a:noFill/>
        </p:spPr>
        <p:txBody>
          <a:bodyPr wrap="none" rtlCol="0">
            <a:spAutoFit/>
          </a:bodyPr>
          <a:lstStyle/>
          <a:p>
            <a:r>
              <a:rPr lang="en-US" sz="1000" b="1" dirty="0"/>
              <a:t>2021</a:t>
            </a:r>
          </a:p>
        </p:txBody>
      </p:sp>
      <p:sp>
        <p:nvSpPr>
          <p:cNvPr id="8" name="TextBox 7">
            <a:extLst>
              <a:ext uri="{FF2B5EF4-FFF2-40B4-BE49-F238E27FC236}">
                <a16:creationId xmlns:a16="http://schemas.microsoft.com/office/drawing/2014/main" id="{0ADBBCDC-8B94-4010-872E-0AE928150B1F}"/>
              </a:ext>
            </a:extLst>
          </p:cNvPr>
          <p:cNvSpPr txBox="1"/>
          <p:nvPr/>
        </p:nvSpPr>
        <p:spPr>
          <a:xfrm>
            <a:off x="6479107" y="3739022"/>
            <a:ext cx="447558" cy="246221"/>
          </a:xfrm>
          <a:prstGeom prst="rect">
            <a:avLst/>
          </a:prstGeom>
          <a:noFill/>
        </p:spPr>
        <p:txBody>
          <a:bodyPr wrap="none" rtlCol="0">
            <a:spAutoFit/>
          </a:bodyPr>
          <a:lstStyle/>
          <a:p>
            <a:r>
              <a:rPr lang="en-US" sz="1000" b="1" dirty="0"/>
              <a:t>2022</a:t>
            </a:r>
          </a:p>
        </p:txBody>
      </p:sp>
      <p:sp>
        <p:nvSpPr>
          <p:cNvPr id="9" name="TextBox 8">
            <a:extLst>
              <a:ext uri="{FF2B5EF4-FFF2-40B4-BE49-F238E27FC236}">
                <a16:creationId xmlns:a16="http://schemas.microsoft.com/office/drawing/2014/main" id="{6F2C6123-38BC-469B-8170-8AE5AC885FA3}"/>
              </a:ext>
            </a:extLst>
          </p:cNvPr>
          <p:cNvSpPr txBox="1"/>
          <p:nvPr/>
        </p:nvSpPr>
        <p:spPr>
          <a:xfrm>
            <a:off x="9701990" y="3738774"/>
            <a:ext cx="447558" cy="246221"/>
          </a:xfrm>
          <a:prstGeom prst="rect">
            <a:avLst/>
          </a:prstGeom>
          <a:noFill/>
        </p:spPr>
        <p:txBody>
          <a:bodyPr wrap="none" rtlCol="0">
            <a:spAutoFit/>
          </a:bodyPr>
          <a:lstStyle/>
          <a:p>
            <a:r>
              <a:rPr lang="en-US" sz="1000" b="1" dirty="0"/>
              <a:t>2023</a:t>
            </a:r>
          </a:p>
        </p:txBody>
      </p:sp>
      <p:grpSp>
        <p:nvGrpSpPr>
          <p:cNvPr id="13" name="Group 12">
            <a:extLst>
              <a:ext uri="{FF2B5EF4-FFF2-40B4-BE49-F238E27FC236}">
                <a16:creationId xmlns:a16="http://schemas.microsoft.com/office/drawing/2014/main" id="{9A98D314-9035-4331-8F8C-1F8D25D43628}"/>
              </a:ext>
            </a:extLst>
          </p:cNvPr>
          <p:cNvGrpSpPr/>
          <p:nvPr/>
        </p:nvGrpSpPr>
        <p:grpSpPr>
          <a:xfrm>
            <a:off x="3464" y="1866005"/>
            <a:ext cx="12211507" cy="4991995"/>
            <a:chOff x="-4990" y="1876637"/>
            <a:chExt cx="12211507" cy="4991995"/>
          </a:xfrm>
        </p:grpSpPr>
        <p:grpSp>
          <p:nvGrpSpPr>
            <p:cNvPr id="5" name="Group 4">
              <a:extLst>
                <a:ext uri="{FF2B5EF4-FFF2-40B4-BE49-F238E27FC236}">
                  <a16:creationId xmlns:a16="http://schemas.microsoft.com/office/drawing/2014/main" id="{905264C8-78D0-4F5E-97C3-76556D5A6C79}"/>
                </a:ext>
              </a:extLst>
            </p:cNvPr>
            <p:cNvGrpSpPr/>
            <p:nvPr/>
          </p:nvGrpSpPr>
          <p:grpSpPr>
            <a:xfrm>
              <a:off x="-4990" y="1897219"/>
              <a:ext cx="12211507" cy="4971413"/>
              <a:chOff x="-4990" y="1679509"/>
              <a:chExt cx="12211507" cy="4971413"/>
            </a:xfrm>
          </p:grpSpPr>
          <p:pic>
            <p:nvPicPr>
              <p:cNvPr id="6" name="Picture 5">
                <a:extLst>
                  <a:ext uri="{FF2B5EF4-FFF2-40B4-BE49-F238E27FC236}">
                    <a16:creationId xmlns:a16="http://schemas.microsoft.com/office/drawing/2014/main" id="{145DEFCC-2ADD-457C-8E0E-9649ED763980}"/>
                  </a:ext>
                </a:extLst>
              </p:cNvPr>
              <p:cNvPicPr>
                <a:picLocks noChangeAspect="1"/>
              </p:cNvPicPr>
              <p:nvPr/>
            </p:nvPicPr>
            <p:blipFill rotWithShape="1">
              <a:blip r:embed="rId2"/>
              <a:srcRect t="20791" r="41966"/>
              <a:stretch/>
            </p:blipFill>
            <p:spPr>
              <a:xfrm>
                <a:off x="1" y="2046514"/>
                <a:ext cx="12206516" cy="4604408"/>
              </a:xfrm>
              <a:prstGeom prst="rect">
                <a:avLst/>
              </a:prstGeom>
            </p:spPr>
          </p:pic>
          <p:pic>
            <p:nvPicPr>
              <p:cNvPr id="10" name="Picture 9">
                <a:extLst>
                  <a:ext uri="{FF2B5EF4-FFF2-40B4-BE49-F238E27FC236}">
                    <a16:creationId xmlns:a16="http://schemas.microsoft.com/office/drawing/2014/main" id="{5830B073-E8FA-4D9A-B56A-0A547979B243}"/>
                  </a:ext>
                </a:extLst>
              </p:cNvPr>
              <p:cNvPicPr>
                <a:picLocks noChangeAspect="1"/>
              </p:cNvPicPr>
              <p:nvPr/>
            </p:nvPicPr>
            <p:blipFill rotWithShape="1">
              <a:blip r:embed="rId2"/>
              <a:srcRect r="41966" b="93686"/>
              <a:stretch/>
            </p:blipFill>
            <p:spPr>
              <a:xfrm>
                <a:off x="-4990" y="1679509"/>
                <a:ext cx="12206515" cy="367005"/>
              </a:xfrm>
              <a:prstGeom prst="rect">
                <a:avLst/>
              </a:prstGeom>
            </p:spPr>
          </p:pic>
        </p:grpSp>
        <p:sp>
          <p:nvSpPr>
            <p:cNvPr id="11" name="TextBox 10">
              <a:extLst>
                <a:ext uri="{FF2B5EF4-FFF2-40B4-BE49-F238E27FC236}">
                  <a16:creationId xmlns:a16="http://schemas.microsoft.com/office/drawing/2014/main" id="{FE412B5D-C909-4B1C-A523-B1B783E50F9C}"/>
                </a:ext>
              </a:extLst>
            </p:cNvPr>
            <p:cNvSpPr txBox="1"/>
            <p:nvPr/>
          </p:nvSpPr>
          <p:spPr>
            <a:xfrm>
              <a:off x="5747039" y="1876637"/>
              <a:ext cx="540532" cy="261610"/>
            </a:xfrm>
            <a:prstGeom prst="rect">
              <a:avLst/>
            </a:prstGeom>
            <a:noFill/>
          </p:spPr>
          <p:txBody>
            <a:bodyPr wrap="square" rtlCol="0">
              <a:spAutoFit/>
            </a:bodyPr>
            <a:lstStyle/>
            <a:p>
              <a:r>
                <a:rPr lang="en-US" sz="1100" b="1" dirty="0"/>
                <a:t>2021</a:t>
              </a:r>
            </a:p>
          </p:txBody>
        </p:sp>
        <p:sp>
          <p:nvSpPr>
            <p:cNvPr id="12" name="TextBox 11">
              <a:extLst>
                <a:ext uri="{FF2B5EF4-FFF2-40B4-BE49-F238E27FC236}">
                  <a16:creationId xmlns:a16="http://schemas.microsoft.com/office/drawing/2014/main" id="{8616B70C-0463-4460-BA0E-914F5599149D}"/>
                </a:ext>
              </a:extLst>
            </p:cNvPr>
            <p:cNvSpPr txBox="1"/>
            <p:nvPr/>
          </p:nvSpPr>
          <p:spPr>
            <a:xfrm>
              <a:off x="11314443" y="1878631"/>
              <a:ext cx="540532" cy="261610"/>
            </a:xfrm>
            <a:prstGeom prst="rect">
              <a:avLst/>
            </a:prstGeom>
            <a:noFill/>
          </p:spPr>
          <p:txBody>
            <a:bodyPr wrap="square" rtlCol="0">
              <a:spAutoFit/>
            </a:bodyPr>
            <a:lstStyle/>
            <a:p>
              <a:r>
                <a:rPr lang="en-US" sz="1100" b="1" dirty="0"/>
                <a:t>2022</a:t>
              </a:r>
            </a:p>
          </p:txBody>
        </p:sp>
      </p:grpSp>
      <p:sp>
        <p:nvSpPr>
          <p:cNvPr id="14" name="Freeform: Shape 13">
            <a:extLst>
              <a:ext uri="{FF2B5EF4-FFF2-40B4-BE49-F238E27FC236}">
                <a16:creationId xmlns:a16="http://schemas.microsoft.com/office/drawing/2014/main" id="{1503B5B4-80B7-41CB-8135-6501B2499EC2}"/>
              </a:ext>
            </a:extLst>
          </p:cNvPr>
          <p:cNvSpPr/>
          <p:nvPr/>
        </p:nvSpPr>
        <p:spPr>
          <a:xfrm>
            <a:off x="11863429" y="1725931"/>
            <a:ext cx="204746" cy="45719"/>
          </a:xfrm>
          <a:custGeom>
            <a:avLst/>
            <a:gdLst>
              <a:gd name="connsiteX0" fmla="*/ 0 w 838200"/>
              <a:gd name="connsiteY0" fmla="*/ 0 h 0"/>
              <a:gd name="connsiteX1" fmla="*/ 838200 w 838200"/>
              <a:gd name="connsiteY1" fmla="*/ 0 h 0"/>
            </a:gdLst>
            <a:ahLst/>
            <a:cxnLst>
              <a:cxn ang="0">
                <a:pos x="connsiteX0" y="connsiteY0"/>
              </a:cxn>
              <a:cxn ang="0">
                <a:pos x="connsiteX1" y="connsiteY1"/>
              </a:cxn>
            </a:cxnLst>
            <a:rect l="l" t="t" r="r" b="b"/>
            <a:pathLst>
              <a:path w="838200">
                <a:moveTo>
                  <a:pt x="0" y="0"/>
                </a:moveTo>
                <a:lnTo>
                  <a:pt x="838200" y="0"/>
                </a:lnTo>
              </a:path>
            </a:pathLst>
          </a:custGeom>
          <a:noFill/>
          <a:ln>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4F3C44-A445-49B4-BE10-FDB7EFA684D0}"/>
              </a:ext>
            </a:extLst>
          </p:cNvPr>
          <p:cNvSpPr txBox="1"/>
          <p:nvPr/>
        </p:nvSpPr>
        <p:spPr>
          <a:xfrm>
            <a:off x="11362408" y="1602820"/>
            <a:ext cx="562975" cy="246221"/>
          </a:xfrm>
          <a:prstGeom prst="rect">
            <a:avLst/>
          </a:prstGeom>
          <a:noFill/>
        </p:spPr>
        <p:txBody>
          <a:bodyPr wrap="none" rtlCol="0">
            <a:spAutoFit/>
          </a:bodyPr>
          <a:lstStyle/>
          <a:p>
            <a:r>
              <a:rPr lang="en-US" sz="1000" b="1" dirty="0">
                <a:solidFill>
                  <a:schemeClr val="bg1"/>
                </a:solidFill>
              </a:rPr>
              <a:t>9/2023</a:t>
            </a:r>
          </a:p>
        </p:txBody>
      </p:sp>
    </p:spTree>
    <p:extLst>
      <p:ext uri="{BB962C8B-B14F-4D97-AF65-F5344CB8AC3E}">
        <p14:creationId xmlns:p14="http://schemas.microsoft.com/office/powerpoint/2010/main" val="86695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0A6A-CE65-474E-A77A-3B7F1CEBC2BC}"/>
              </a:ext>
            </a:extLst>
          </p:cNvPr>
          <p:cNvSpPr>
            <a:spLocks noGrp="1"/>
          </p:cNvSpPr>
          <p:nvPr>
            <p:ph type="title"/>
          </p:nvPr>
        </p:nvSpPr>
        <p:spPr/>
        <p:txBody>
          <a:bodyPr/>
          <a:lstStyle/>
          <a:p>
            <a:r>
              <a:rPr lang="en-US" dirty="0"/>
              <a:t>Current Activities </a:t>
            </a:r>
          </a:p>
        </p:txBody>
      </p:sp>
      <p:sp>
        <p:nvSpPr>
          <p:cNvPr id="3" name="Content Placeholder 2">
            <a:extLst>
              <a:ext uri="{FF2B5EF4-FFF2-40B4-BE49-F238E27FC236}">
                <a16:creationId xmlns:a16="http://schemas.microsoft.com/office/drawing/2014/main" id="{4679EAC0-2817-49E6-BC1B-3A3E9AE0860F}"/>
              </a:ext>
            </a:extLst>
          </p:cNvPr>
          <p:cNvSpPr>
            <a:spLocks noGrp="1"/>
          </p:cNvSpPr>
          <p:nvPr>
            <p:ph type="body" sz="quarter" idx="13"/>
          </p:nvPr>
        </p:nvSpPr>
        <p:spPr>
          <a:xfrm>
            <a:off x="228600" y="1865313"/>
            <a:ext cx="10354456" cy="4352544"/>
          </a:xfrm>
        </p:spPr>
        <p:txBody>
          <a:bodyPr>
            <a:normAutofit lnSpcReduction="10000"/>
          </a:bodyPr>
          <a:lstStyle/>
          <a:p>
            <a:pPr marL="0" indent="0">
              <a:buNone/>
            </a:pPr>
            <a:endParaRPr lang="en-US" sz="3200" dirty="0"/>
          </a:p>
          <a:p>
            <a:r>
              <a:rPr lang="en-US" sz="3200" dirty="0"/>
              <a:t>Task 1: Workplan (Draft)</a:t>
            </a:r>
          </a:p>
          <a:p>
            <a:r>
              <a:rPr lang="en-US" sz="3200" dirty="0"/>
              <a:t>Task 2: Community Participation Plan (Draft)</a:t>
            </a:r>
          </a:p>
          <a:p>
            <a:r>
              <a:rPr lang="en-US" sz="3200" dirty="0"/>
              <a:t>Task 3: Technology Transfer (ongoing)</a:t>
            </a:r>
          </a:p>
          <a:p>
            <a:r>
              <a:rPr lang="en-US" sz="3200" dirty="0"/>
              <a:t>Task 4: Data Management Plan (Draft)</a:t>
            </a:r>
          </a:p>
          <a:p>
            <a:r>
              <a:rPr lang="en-US" sz="3200" dirty="0"/>
              <a:t>Task 5: Model Framework (Draft)</a:t>
            </a:r>
          </a:p>
          <a:p>
            <a:r>
              <a:rPr lang="en-US" sz="3200" dirty="0"/>
              <a:t>Task 6: Model Selection (Draft)</a:t>
            </a:r>
          </a:p>
          <a:p>
            <a:r>
              <a:rPr lang="en-US" sz="3200" dirty="0"/>
              <a:t>Task 17: Peer Review</a:t>
            </a:r>
          </a:p>
          <a:p>
            <a:endParaRPr lang="en-US" sz="2000" dirty="0"/>
          </a:p>
          <a:p>
            <a:endParaRPr lang="en-US" sz="2000" dirty="0"/>
          </a:p>
        </p:txBody>
      </p:sp>
      <p:sp>
        <p:nvSpPr>
          <p:cNvPr id="5" name="Text Placeholder 4">
            <a:extLst>
              <a:ext uri="{FF2B5EF4-FFF2-40B4-BE49-F238E27FC236}">
                <a16:creationId xmlns:a16="http://schemas.microsoft.com/office/drawing/2014/main" id="{B5540812-A806-40E9-AE70-7816CC4F99C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08010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FDA7-B758-4280-84F9-FF42A72EB01E}"/>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03E0FEAB-9D27-4F1F-A45F-0CE556E9A992}"/>
              </a:ext>
            </a:extLst>
          </p:cNvPr>
          <p:cNvSpPr>
            <a:spLocks noGrp="1"/>
          </p:cNvSpPr>
          <p:nvPr>
            <p:ph type="body" sz="quarter" idx="13"/>
          </p:nvPr>
        </p:nvSpPr>
        <p:spPr/>
        <p:txBody>
          <a:bodyPr/>
          <a:lstStyle/>
          <a:p>
            <a:r>
              <a:rPr lang="en-US" sz="3200" dirty="0"/>
              <a:t>Task 7: </a:t>
            </a:r>
            <a:r>
              <a:rPr lang="en-US" sz="3200" dirty="0">
                <a:effectLst/>
              </a:rPr>
              <a:t>Data Development</a:t>
            </a:r>
          </a:p>
          <a:p>
            <a:pPr lvl="1"/>
            <a:r>
              <a:rPr lang="en-US" sz="2800" dirty="0"/>
              <a:t>All Basins</a:t>
            </a:r>
            <a:endParaRPr lang="en-US" sz="2800" dirty="0">
              <a:effectLst/>
            </a:endParaRPr>
          </a:p>
          <a:p>
            <a:r>
              <a:rPr lang="en-US" sz="3200" dirty="0"/>
              <a:t>Task 8: Model Development</a:t>
            </a:r>
          </a:p>
          <a:p>
            <a:pPr lvl="1"/>
            <a:r>
              <a:rPr lang="en-US" sz="2800" dirty="0"/>
              <a:t>Sacramento/Trinity</a:t>
            </a:r>
          </a:p>
          <a:p>
            <a:pPr lvl="1"/>
            <a:r>
              <a:rPr lang="en-US" sz="2800" dirty="0"/>
              <a:t>American</a:t>
            </a:r>
          </a:p>
          <a:p>
            <a:pPr lvl="1"/>
            <a:r>
              <a:rPr lang="en-US" sz="2800" dirty="0"/>
              <a:t>Stanislaus</a:t>
            </a:r>
          </a:p>
          <a:p>
            <a:endParaRPr lang="en-US" sz="3200" dirty="0"/>
          </a:p>
          <a:p>
            <a:r>
              <a:rPr lang="en-US" sz="3200" dirty="0"/>
              <a:t>3-month and 12-month “look ahead” </a:t>
            </a:r>
          </a:p>
          <a:p>
            <a:endParaRPr lang="en-US" dirty="0"/>
          </a:p>
        </p:txBody>
      </p:sp>
      <p:sp>
        <p:nvSpPr>
          <p:cNvPr id="4" name="Text Placeholder 3">
            <a:extLst>
              <a:ext uri="{FF2B5EF4-FFF2-40B4-BE49-F238E27FC236}">
                <a16:creationId xmlns:a16="http://schemas.microsoft.com/office/drawing/2014/main" id="{C5CD0E81-4C5D-4D34-8866-C39D7AADD1B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62292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DE67-B931-469C-AF6C-3B5AB151D351}"/>
              </a:ext>
            </a:extLst>
          </p:cNvPr>
          <p:cNvSpPr>
            <a:spLocks noGrp="1"/>
          </p:cNvSpPr>
          <p:nvPr>
            <p:ph type="title"/>
          </p:nvPr>
        </p:nvSpPr>
        <p:spPr>
          <a:xfrm>
            <a:off x="228600" y="121285"/>
            <a:ext cx="5156200" cy="1325563"/>
          </a:xfrm>
        </p:spPr>
        <p:txBody>
          <a:bodyPr/>
          <a:lstStyle/>
          <a:p>
            <a:r>
              <a:rPr lang="en-US" sz="3600" dirty="0"/>
              <a:t>Workshop Agenda</a:t>
            </a:r>
          </a:p>
        </p:txBody>
      </p:sp>
      <p:sp>
        <p:nvSpPr>
          <p:cNvPr id="3" name="Text Placeholder 2">
            <a:extLst>
              <a:ext uri="{FF2B5EF4-FFF2-40B4-BE49-F238E27FC236}">
                <a16:creationId xmlns:a16="http://schemas.microsoft.com/office/drawing/2014/main" id="{B789F36E-6B41-4BBA-9CFE-80E996DB4F70}"/>
              </a:ext>
            </a:extLst>
          </p:cNvPr>
          <p:cNvSpPr>
            <a:spLocks noGrp="1"/>
          </p:cNvSpPr>
          <p:nvPr>
            <p:ph type="body" sz="quarter" idx="13"/>
          </p:nvPr>
        </p:nvSpPr>
        <p:spPr>
          <a:xfrm>
            <a:off x="320040" y="1252728"/>
            <a:ext cx="3723640" cy="4352544"/>
          </a:xfrm>
        </p:spPr>
        <p:txBody>
          <a:bodyPr/>
          <a:lstStyle/>
          <a:p>
            <a:pPr marL="0" indent="0">
              <a:buNone/>
            </a:pPr>
            <a:r>
              <a:rPr lang="en-US" u="sng" dirty="0"/>
              <a:t>Objective: </a:t>
            </a:r>
          </a:p>
          <a:p>
            <a:pPr marL="0" indent="0">
              <a:buNone/>
            </a:pPr>
            <a:r>
              <a:rPr lang="en-US" sz="2400" b="0" dirty="0"/>
              <a:t>Kickoff the MTC process to collaborate the WTMP development, covering the Sacramento, American and Stanislaus river systems. </a:t>
            </a:r>
          </a:p>
        </p:txBody>
      </p:sp>
      <p:sp>
        <p:nvSpPr>
          <p:cNvPr id="5" name="TextBox 4">
            <a:extLst>
              <a:ext uri="{FF2B5EF4-FFF2-40B4-BE49-F238E27FC236}">
                <a16:creationId xmlns:a16="http://schemas.microsoft.com/office/drawing/2014/main" id="{67113561-451B-4EBF-AE65-2FC2863037C1}"/>
              </a:ext>
            </a:extLst>
          </p:cNvPr>
          <p:cNvSpPr txBox="1"/>
          <p:nvPr/>
        </p:nvSpPr>
        <p:spPr>
          <a:xfrm>
            <a:off x="4513355" y="0"/>
            <a:ext cx="7678645" cy="6858000"/>
          </a:xfrm>
          <a:prstGeom prst="rect">
            <a:avLst/>
          </a:prstGeom>
          <a:solidFill>
            <a:schemeClr val="accent3"/>
          </a:solidFill>
        </p:spPr>
        <p:txBody>
          <a:bodyPr lIns="185055" tIns="92528" rIns="185055" bIns="92528" anchor="ctr" anchorCtr="0">
            <a:normAutofit/>
          </a:bodyPr>
          <a:lstStyle/>
          <a:p>
            <a:pPr marL="0" marR="0">
              <a:spcBef>
                <a:spcPts val="1200"/>
              </a:spcBef>
              <a:spcAft>
                <a:spcPts val="0"/>
              </a:spcAft>
            </a:pPr>
            <a:r>
              <a:rPr lang="en-US" b="1"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1:00	Meeting Logistics and Welcoming Remarks </a:t>
            </a:r>
            <a:endPar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1028700" lvl="1"/>
            <a:r>
              <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Yung-Hsin Sun, Stantec</a:t>
            </a:r>
          </a:p>
          <a:p>
            <a:pPr marL="1028700" lvl="1"/>
            <a:r>
              <a:rPr lang="en-US" dirty="0">
                <a:solidFill>
                  <a:schemeClr val="tx1">
                    <a:lumMod val="75000"/>
                    <a:lumOff val="25000"/>
                  </a:schemeClr>
                </a:solidFill>
                <a:latin typeface="Segoe UI" panose="020B0502040204020203" pitchFamily="34" charset="0"/>
                <a:cs typeface="Segoe UI" panose="020B0502040204020203" pitchFamily="34" charset="0"/>
              </a:rPr>
              <a:t>David Mooney/Kristin White/Derya Sumer, Reclamation </a:t>
            </a:r>
          </a:p>
          <a:p>
            <a:pPr marL="914400" marR="0" indent="-914400">
              <a:spcBef>
                <a:spcPts val="1200"/>
              </a:spcBef>
              <a:spcAft>
                <a:spcPts val="0"/>
              </a:spcAft>
            </a:pPr>
            <a:r>
              <a:rPr lang="en-US" b="1"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1:15	WTMP Overview and Orientation for the MTC (including 5 min Q&amp;As)</a:t>
            </a:r>
            <a:endPar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1028700" lvl="1"/>
            <a:r>
              <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Randi Field, Reclamation</a:t>
            </a:r>
          </a:p>
          <a:p>
            <a:pPr marL="1028700" lvl="1"/>
            <a:r>
              <a:rPr lang="en-US" dirty="0">
                <a:solidFill>
                  <a:schemeClr val="tx1">
                    <a:lumMod val="75000"/>
                    <a:lumOff val="25000"/>
                  </a:schemeClr>
                </a:solidFill>
                <a:latin typeface="Segoe UI" panose="020B0502040204020203" pitchFamily="34" charset="0"/>
                <a:ea typeface="Times New Roman" panose="02020603050405020304" pitchFamily="18" charset="0"/>
                <a:cs typeface="Segoe UI" panose="020B0502040204020203" pitchFamily="34" charset="0"/>
              </a:rPr>
              <a:t>Mike Deas, Watercourse/Yung-Hsin Sun, Stantec</a:t>
            </a:r>
            <a:endPar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1200"/>
              </a:spcBef>
              <a:spcAft>
                <a:spcPts val="0"/>
              </a:spcAft>
            </a:pPr>
            <a:r>
              <a:rPr lang="en-US" b="1"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2:00 	Break</a:t>
            </a:r>
            <a:endPar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914400" marR="0" indent="-914400">
              <a:spcBef>
                <a:spcPts val="1200"/>
              </a:spcBef>
              <a:spcAft>
                <a:spcPts val="0"/>
              </a:spcAft>
            </a:pPr>
            <a:r>
              <a:rPr lang="en-US" b="1" dirty="0">
                <a:solidFill>
                  <a:schemeClr val="tx1">
                    <a:lumMod val="75000"/>
                    <a:lumOff val="25000"/>
                  </a:schemeClr>
                </a:solidFill>
                <a:latin typeface="Segoe UI" panose="020B0502040204020203" pitchFamily="34" charset="0"/>
                <a:cs typeface="Segoe UI" panose="020B0502040204020203" pitchFamily="34" charset="0"/>
              </a:rPr>
              <a:t>2:05	Water Temperature Model and Framework Review and Selection, Part 1: Models and Framework </a:t>
            </a:r>
          </a:p>
          <a:p>
            <a:pPr marL="1028700" lvl="1"/>
            <a:r>
              <a:rPr lang="en-US" dirty="0">
                <a:solidFill>
                  <a:schemeClr val="tx1">
                    <a:lumMod val="75000"/>
                    <a:lumOff val="25000"/>
                  </a:schemeClr>
                </a:solidFill>
                <a:latin typeface="Segoe UI" panose="020B0502040204020203" pitchFamily="34" charset="0"/>
                <a:cs typeface="Segoe UI" panose="020B0502040204020203" pitchFamily="34" charset="0"/>
              </a:rPr>
              <a:t>Randi Field/Mike Deas/John DeGeorge</a:t>
            </a:r>
          </a:p>
          <a:p>
            <a:pPr marL="0" marR="0">
              <a:spcBef>
                <a:spcPts val="1200"/>
              </a:spcBef>
              <a:spcAft>
                <a:spcPts val="0"/>
              </a:spcAft>
            </a:pPr>
            <a:r>
              <a:rPr lang="en-US" b="1"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3:10	Break</a:t>
            </a:r>
          </a:p>
          <a:p>
            <a:pPr marL="914400" marR="0" indent="-914400">
              <a:spcBef>
                <a:spcPts val="1200"/>
              </a:spcBef>
              <a:spcAft>
                <a:spcPts val="0"/>
              </a:spcAft>
            </a:pPr>
            <a:r>
              <a:rPr lang="en-US" b="1" dirty="0">
                <a:solidFill>
                  <a:schemeClr val="tx1">
                    <a:lumMod val="75000"/>
                    <a:lumOff val="25000"/>
                  </a:schemeClr>
                </a:solidFill>
                <a:latin typeface="Segoe UI" panose="020B0502040204020203" pitchFamily="34" charset="0"/>
                <a:cs typeface="Segoe UI" panose="020B0502040204020203" pitchFamily="34" charset="0"/>
              </a:rPr>
              <a:t>3:15	Water Temperature Model and Framework Review and Selection, Part 2: Initial Application</a:t>
            </a:r>
          </a:p>
          <a:p>
            <a:pPr marL="1028700" lvl="1"/>
            <a:r>
              <a:rPr lang="en-US" dirty="0">
                <a:solidFill>
                  <a:schemeClr val="tx1">
                    <a:lumMod val="75000"/>
                    <a:lumOff val="25000"/>
                  </a:schemeClr>
                </a:solidFill>
                <a:latin typeface="Segoe UI" panose="020B0502040204020203" pitchFamily="34" charset="0"/>
                <a:cs typeface="Segoe UI" panose="020B0502040204020203" pitchFamily="34" charset="0"/>
              </a:rPr>
              <a:t>Randi Field/Mike Deas/John DeGeorge</a:t>
            </a:r>
          </a:p>
          <a:p>
            <a:pPr marL="0" marR="0">
              <a:spcBef>
                <a:spcPts val="1200"/>
              </a:spcBef>
              <a:spcAft>
                <a:spcPts val="0"/>
              </a:spcAft>
            </a:pPr>
            <a:r>
              <a:rPr lang="en-US" b="1" dirty="0">
                <a:solidFill>
                  <a:schemeClr val="tx1">
                    <a:lumMod val="75000"/>
                    <a:lumOff val="25000"/>
                  </a:schemeClr>
                </a:solidFill>
                <a:latin typeface="Segoe UI" panose="020B0502040204020203" pitchFamily="34" charset="0"/>
                <a:ea typeface="Times New Roman" panose="02020603050405020304" pitchFamily="18" charset="0"/>
                <a:cs typeface="Segoe UI" panose="020B0502040204020203" pitchFamily="34" charset="0"/>
              </a:rPr>
              <a:t>3</a:t>
            </a:r>
            <a:r>
              <a:rPr lang="en-US" b="1"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:45	Wrap Up and Next Steps</a:t>
            </a:r>
            <a:endPar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dirty="0">
                <a:solidFill>
                  <a:schemeClr val="tx1">
                    <a:lumMod val="75000"/>
                    <a:lumOff val="25000"/>
                  </a:schemeClr>
                </a:solidFill>
                <a:latin typeface="Segoe UI" panose="020B0502040204020203" pitchFamily="34" charset="0"/>
                <a:ea typeface="Times New Roman" panose="02020603050405020304" pitchFamily="18" charset="0"/>
                <a:cs typeface="Segoe UI" panose="020B0502040204020203" pitchFamily="34" charset="0"/>
              </a:rPr>
              <a:t>	</a:t>
            </a:r>
            <a:r>
              <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Sabrina Cook</a:t>
            </a:r>
          </a:p>
          <a:p>
            <a:pPr marL="0" marR="0">
              <a:spcBef>
                <a:spcPts val="1200"/>
              </a:spcBef>
              <a:spcAft>
                <a:spcPts val="0"/>
              </a:spcAft>
            </a:pPr>
            <a:r>
              <a:rPr lang="en-US" b="1" dirty="0">
                <a:solidFill>
                  <a:schemeClr val="tx1">
                    <a:lumMod val="75000"/>
                    <a:lumOff val="25000"/>
                  </a:schemeClr>
                </a:solidFill>
                <a:latin typeface="Segoe UI" panose="020B0502040204020203" pitchFamily="34" charset="0"/>
                <a:ea typeface="Times New Roman" panose="02020603050405020304" pitchFamily="18" charset="0"/>
                <a:cs typeface="Segoe UI" panose="020B0502040204020203" pitchFamily="34" charset="0"/>
              </a:rPr>
              <a:t>4</a:t>
            </a:r>
            <a:r>
              <a:rPr lang="en-US" b="1"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:00	Adjourn</a:t>
            </a:r>
            <a:endParaRPr lang="en-US"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p:txBody>
      </p:sp>
      <p:sp>
        <p:nvSpPr>
          <p:cNvPr id="4" name="Text Placeholder 3">
            <a:extLst>
              <a:ext uri="{FF2B5EF4-FFF2-40B4-BE49-F238E27FC236}">
                <a16:creationId xmlns:a16="http://schemas.microsoft.com/office/drawing/2014/main" id="{3DD87F47-573B-4BC0-B624-53D60CECA87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199344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mountain&#10;&#10;Description automatically generated">
            <a:extLst>
              <a:ext uri="{FF2B5EF4-FFF2-40B4-BE49-F238E27FC236}">
                <a16:creationId xmlns:a16="http://schemas.microsoft.com/office/drawing/2014/main" id="{040EC3CF-8701-4DB3-9BBA-E6A7CFBC0DB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048" y="0"/>
            <a:ext cx="12188952" cy="3291840"/>
          </a:xfrm>
        </p:spPr>
      </p:pic>
      <p:sp>
        <p:nvSpPr>
          <p:cNvPr id="3" name="Text Placeholder 2">
            <a:extLst>
              <a:ext uri="{FF2B5EF4-FFF2-40B4-BE49-F238E27FC236}">
                <a16:creationId xmlns:a16="http://schemas.microsoft.com/office/drawing/2014/main" id="{7BB6CDB2-F367-4F3C-852D-A66C136F9BF4}"/>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FF69EB7-94A0-4788-B8A4-6C81A0B43AB8}"/>
              </a:ext>
            </a:extLst>
          </p:cNvPr>
          <p:cNvSpPr>
            <a:spLocks noGrp="1"/>
          </p:cNvSpPr>
          <p:nvPr>
            <p:ph type="ctrTitle"/>
          </p:nvPr>
        </p:nvSpPr>
        <p:spPr>
          <a:xfrm>
            <a:off x="574766" y="3291840"/>
            <a:ext cx="11614186" cy="1914254"/>
          </a:xfrm>
        </p:spPr>
        <p:txBody>
          <a:bodyPr/>
          <a:lstStyle/>
          <a:p>
            <a:r>
              <a:rPr lang="en-US" dirty="0"/>
              <a:t>WTMP Overview</a:t>
            </a:r>
            <a:br>
              <a:rPr lang="en-US" dirty="0"/>
            </a:br>
            <a:r>
              <a:rPr lang="en-US" sz="3600" dirty="0"/>
              <a:t>- MTC Orientation and Expectation</a:t>
            </a:r>
            <a:endParaRPr lang="en-US" dirty="0"/>
          </a:p>
        </p:txBody>
      </p:sp>
      <p:sp>
        <p:nvSpPr>
          <p:cNvPr id="5" name="Subtitle 4">
            <a:extLst>
              <a:ext uri="{FF2B5EF4-FFF2-40B4-BE49-F238E27FC236}">
                <a16:creationId xmlns:a16="http://schemas.microsoft.com/office/drawing/2014/main" id="{1A7BD380-757B-47A5-A799-3C7A320F4992}"/>
              </a:ext>
            </a:extLst>
          </p:cNvPr>
          <p:cNvSpPr>
            <a:spLocks noGrp="1"/>
          </p:cNvSpPr>
          <p:nvPr>
            <p:ph type="subTitle" idx="1"/>
          </p:nvPr>
        </p:nvSpPr>
        <p:spPr>
          <a:xfrm>
            <a:off x="612561" y="5380616"/>
            <a:ext cx="9144000" cy="735106"/>
          </a:xfrm>
        </p:spPr>
        <p:txBody>
          <a:bodyPr/>
          <a:lstStyle/>
          <a:p>
            <a:r>
              <a:rPr lang="en-US" dirty="0"/>
              <a:t>Yung-Hsin Sun, PhD, PE, Stantec Consulting Services Inc. </a:t>
            </a:r>
          </a:p>
        </p:txBody>
      </p:sp>
    </p:spTree>
    <p:extLst>
      <p:ext uri="{BB962C8B-B14F-4D97-AF65-F5344CB8AC3E}">
        <p14:creationId xmlns:p14="http://schemas.microsoft.com/office/powerpoint/2010/main" val="2571769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7577-923E-4858-A831-A6B282247812}"/>
              </a:ext>
            </a:extLst>
          </p:cNvPr>
          <p:cNvSpPr>
            <a:spLocks noGrp="1"/>
          </p:cNvSpPr>
          <p:nvPr>
            <p:ph type="title"/>
          </p:nvPr>
        </p:nvSpPr>
        <p:spPr/>
        <p:txBody>
          <a:bodyPr/>
          <a:lstStyle/>
          <a:p>
            <a:r>
              <a:rPr lang="en-US" dirty="0"/>
              <a:t>Modeling Technical Committee (MTC)</a:t>
            </a:r>
          </a:p>
        </p:txBody>
      </p:sp>
      <p:sp>
        <p:nvSpPr>
          <p:cNvPr id="3" name="Text Placeholder 2">
            <a:extLst>
              <a:ext uri="{FF2B5EF4-FFF2-40B4-BE49-F238E27FC236}">
                <a16:creationId xmlns:a16="http://schemas.microsoft.com/office/drawing/2014/main" id="{39C5766E-D5AD-48EC-9EF2-BCC72C9AB86A}"/>
              </a:ext>
            </a:extLst>
          </p:cNvPr>
          <p:cNvSpPr>
            <a:spLocks noGrp="1"/>
          </p:cNvSpPr>
          <p:nvPr>
            <p:ph type="body" sz="quarter" idx="13"/>
          </p:nvPr>
        </p:nvSpPr>
        <p:spPr/>
        <p:txBody>
          <a:bodyPr/>
          <a:lstStyle/>
          <a:p>
            <a:r>
              <a:rPr lang="en-US" sz="2400" dirty="0"/>
              <a:t>Despite of its name, it is more an </a:t>
            </a:r>
            <a:r>
              <a:rPr lang="en-US" sz="2400" dirty="0">
                <a:solidFill>
                  <a:srgbClr val="FFC000"/>
                </a:solidFill>
              </a:rPr>
              <a:t>open forum </a:t>
            </a:r>
            <a:r>
              <a:rPr lang="en-US" sz="2400" dirty="0"/>
              <a:t>for collaborative model development. </a:t>
            </a:r>
          </a:p>
          <a:p>
            <a:r>
              <a:rPr lang="en-US" sz="2400" dirty="0"/>
              <a:t>Technical focused discussions centering around water temperature modeling tools, data and applications. </a:t>
            </a:r>
          </a:p>
          <a:p>
            <a:r>
              <a:rPr lang="en-US" sz="2400" dirty="0"/>
              <a:t>Scheduled </a:t>
            </a:r>
            <a:r>
              <a:rPr lang="en-US" sz="2400" dirty="0">
                <a:solidFill>
                  <a:srgbClr val="FFC000"/>
                </a:solidFill>
              </a:rPr>
              <a:t>quarterly</a:t>
            </a:r>
            <a:r>
              <a:rPr lang="en-US" sz="2400" dirty="0"/>
              <a:t> meetings – First Thursday (1 – 4 pm) of the first month of each calendar quarter till the end of 2023 </a:t>
            </a:r>
          </a:p>
          <a:p>
            <a:r>
              <a:rPr lang="en-US" sz="2400" dirty="0"/>
              <a:t>In-person meetings are possible in the future (TBD); online participation is always provided. </a:t>
            </a:r>
          </a:p>
          <a:p>
            <a:r>
              <a:rPr lang="en-US" sz="2400" dirty="0"/>
              <a:t>Registration for individual meeting is required. The agenda will be distributed ahead with notification. </a:t>
            </a:r>
          </a:p>
          <a:p>
            <a:r>
              <a:rPr lang="en-US" sz="2400" dirty="0"/>
              <a:t>Additional email communication for updates, information sharing and </a:t>
            </a:r>
            <a:br>
              <a:rPr lang="en-US" sz="2400" dirty="0"/>
            </a:br>
            <a:r>
              <a:rPr lang="en-US" sz="2400" dirty="0"/>
              <a:t>product review requests.</a:t>
            </a:r>
          </a:p>
        </p:txBody>
      </p:sp>
      <p:sp>
        <p:nvSpPr>
          <p:cNvPr id="4" name="Text Placeholder 3">
            <a:extLst>
              <a:ext uri="{FF2B5EF4-FFF2-40B4-BE49-F238E27FC236}">
                <a16:creationId xmlns:a16="http://schemas.microsoft.com/office/drawing/2014/main" id="{7FD68054-8927-4FC6-89E0-DA8F597ADFF8}"/>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77051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E15E-57E8-4467-A33D-20490B5FE20C}"/>
              </a:ext>
            </a:extLst>
          </p:cNvPr>
          <p:cNvSpPr>
            <a:spLocks noGrp="1"/>
          </p:cNvSpPr>
          <p:nvPr>
            <p:ph type="title"/>
          </p:nvPr>
        </p:nvSpPr>
        <p:spPr/>
        <p:txBody>
          <a:bodyPr/>
          <a:lstStyle/>
          <a:p>
            <a:r>
              <a:rPr lang="en-US" dirty="0"/>
              <a:t>Overall Project Stakeholder Involvement </a:t>
            </a:r>
          </a:p>
        </p:txBody>
      </p:sp>
      <p:sp>
        <p:nvSpPr>
          <p:cNvPr id="3" name="Text Placeholder 2">
            <a:extLst>
              <a:ext uri="{FF2B5EF4-FFF2-40B4-BE49-F238E27FC236}">
                <a16:creationId xmlns:a16="http://schemas.microsoft.com/office/drawing/2014/main" id="{DE87B149-2D8E-4036-94FF-5F4B9A2F1DF1}"/>
              </a:ext>
            </a:extLst>
          </p:cNvPr>
          <p:cNvSpPr>
            <a:spLocks noGrp="1"/>
          </p:cNvSpPr>
          <p:nvPr>
            <p:ph type="body" sz="quarter" idx="13"/>
          </p:nvPr>
        </p:nvSpPr>
        <p:spPr/>
        <p:txBody>
          <a:bodyPr/>
          <a:lstStyle/>
          <a:p>
            <a:r>
              <a:rPr lang="en-US" dirty="0"/>
              <a:t>Project contract: mppublicaffairs@usbr.gov </a:t>
            </a:r>
          </a:p>
          <a:p>
            <a:r>
              <a:rPr lang="en-US" dirty="0"/>
              <a:t>Project Website (under development) </a:t>
            </a:r>
          </a:p>
          <a:p>
            <a:r>
              <a:rPr lang="en-US" dirty="0"/>
              <a:t>Modeling Technical Committee (MTC) – Quarterly </a:t>
            </a:r>
          </a:p>
          <a:p>
            <a:r>
              <a:rPr lang="en-US" dirty="0"/>
              <a:t>Manager Briefings – Annual </a:t>
            </a:r>
          </a:p>
          <a:p>
            <a:r>
              <a:rPr lang="en-US" dirty="0"/>
              <a:t>More information to come</a:t>
            </a:r>
          </a:p>
          <a:p>
            <a:r>
              <a:rPr lang="en-US" dirty="0"/>
              <a:t>Stakeholder SharePoint Site </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EB9A30BB-BDB2-4068-B05B-C5E77FED3E5A}"/>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950943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34C6-24F2-4257-A5D3-A97F6045F8C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8F3C00E-CA17-4773-AFB1-54226BA6ED27}"/>
              </a:ext>
            </a:extLst>
          </p:cNvPr>
          <p:cNvSpPr>
            <a:spLocks noGrp="1"/>
          </p:cNvSpPr>
          <p:nvPr>
            <p:ph sz="half" idx="1"/>
          </p:nvPr>
        </p:nvSpPr>
        <p:spPr>
          <a:xfrm>
            <a:off x="228600" y="1825625"/>
            <a:ext cx="5513137" cy="4351338"/>
          </a:xfrm>
        </p:spPr>
        <p:txBody>
          <a:bodyPr/>
          <a:lstStyle/>
          <a:p>
            <a:endParaRPr lang="en-US" dirty="0"/>
          </a:p>
        </p:txBody>
      </p:sp>
      <p:pic>
        <p:nvPicPr>
          <p:cNvPr id="7" name="Picture Placeholder 6" descr="Graphical user interface&#10;&#10;Description automatically generated">
            <a:extLst>
              <a:ext uri="{FF2B5EF4-FFF2-40B4-BE49-F238E27FC236}">
                <a16:creationId xmlns:a16="http://schemas.microsoft.com/office/drawing/2014/main" id="{68ED2D71-E03F-409C-9200-FE02E9082CA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741737" y="-30881"/>
            <a:ext cx="6450263" cy="6888881"/>
          </a:xfrm>
        </p:spPr>
      </p:pic>
      <p:sp>
        <p:nvSpPr>
          <p:cNvPr id="5" name="Text Placeholder 4">
            <a:extLst>
              <a:ext uri="{FF2B5EF4-FFF2-40B4-BE49-F238E27FC236}">
                <a16:creationId xmlns:a16="http://schemas.microsoft.com/office/drawing/2014/main" id="{F4259F09-21B3-4A42-8B46-056CA5FE21A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751102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coffee and tea">
            <a:extLst>
              <a:ext uri="{FF2B5EF4-FFF2-40B4-BE49-F238E27FC236}">
                <a16:creationId xmlns:a16="http://schemas.microsoft.com/office/drawing/2014/main" id="{F180B374-7CF4-480D-8921-92E4C51250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3" t="19786" r="7998"/>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3CE16-3619-40CB-961D-D806C7F2EFD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tx1"/>
                </a:solidFill>
                <a:latin typeface="+mj-lt"/>
                <a:ea typeface="+mj-ea"/>
                <a:cs typeface="+mj-cs"/>
              </a:rPr>
              <a:t>Short Stretch Break </a:t>
            </a:r>
          </a:p>
        </p:txBody>
      </p:sp>
      <p:sp>
        <p:nvSpPr>
          <p:cNvPr id="3082"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4AF096-D988-481A-92FE-A2F1F0D54055}"/>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lgn="r">
              <a:spcAft>
                <a:spcPts val="600"/>
              </a:spcAft>
              <a:defRPr/>
            </a:pPr>
            <a:fld id="{0ECC885B-56BD-4ADE-BFEB-8C818777C4C7}" type="slidenum">
              <a:rPr lang="en-US" b="0">
                <a:solidFill>
                  <a:schemeClr val="tx1"/>
                </a:solidFill>
                <a:latin typeface="Calibri" panose="020F0502020204030204"/>
                <a:ea typeface="+mn-ea"/>
                <a:cs typeface="+mn-cs"/>
              </a:rPr>
              <a:pPr algn="r">
                <a:spcAft>
                  <a:spcPts val="600"/>
                </a:spcAft>
                <a:defRPr/>
              </a:pPr>
              <a:t>34</a:t>
            </a:fld>
            <a:endParaRPr lang="en-US" b="0">
              <a:solidFill>
                <a:schemeClr val="tx1"/>
              </a:solidFill>
              <a:latin typeface="Calibri" panose="020F0502020204030204"/>
              <a:ea typeface="+mn-ea"/>
              <a:cs typeface="+mn-cs"/>
            </a:endParaRPr>
          </a:p>
        </p:txBody>
      </p:sp>
    </p:spTree>
    <p:extLst>
      <p:ext uri="{BB962C8B-B14F-4D97-AF65-F5344CB8AC3E}">
        <p14:creationId xmlns:p14="http://schemas.microsoft.com/office/powerpoint/2010/main" val="26394502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mountain&#10;&#10;Description automatically generated">
            <a:extLst>
              <a:ext uri="{FF2B5EF4-FFF2-40B4-BE49-F238E27FC236}">
                <a16:creationId xmlns:a16="http://schemas.microsoft.com/office/drawing/2014/main" id="{040EC3CF-8701-4DB3-9BBA-E6A7CFBC0DB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048" y="0"/>
            <a:ext cx="12188952" cy="3291840"/>
          </a:xfrm>
        </p:spPr>
      </p:pic>
      <p:sp>
        <p:nvSpPr>
          <p:cNvPr id="3" name="Text Placeholder 2">
            <a:extLst>
              <a:ext uri="{FF2B5EF4-FFF2-40B4-BE49-F238E27FC236}">
                <a16:creationId xmlns:a16="http://schemas.microsoft.com/office/drawing/2014/main" id="{7BB6CDB2-F367-4F3C-852D-A66C136F9BF4}"/>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FF69EB7-94A0-4788-B8A4-6C81A0B43AB8}"/>
              </a:ext>
            </a:extLst>
          </p:cNvPr>
          <p:cNvSpPr>
            <a:spLocks noGrp="1"/>
          </p:cNvSpPr>
          <p:nvPr>
            <p:ph type="ctrTitle"/>
          </p:nvPr>
        </p:nvSpPr>
        <p:spPr>
          <a:xfrm>
            <a:off x="574766" y="3291840"/>
            <a:ext cx="11614186" cy="2214880"/>
          </a:xfrm>
        </p:spPr>
        <p:txBody>
          <a:bodyPr/>
          <a:lstStyle/>
          <a:p>
            <a:r>
              <a:rPr lang="en-US" dirty="0"/>
              <a:t>Water Temperature Model and Framework Review and Selection</a:t>
            </a:r>
            <a:br>
              <a:rPr lang="en-US" dirty="0"/>
            </a:br>
            <a:r>
              <a:rPr lang="en-US" sz="3600" dirty="0"/>
              <a:t>- Part I: Models and Framework</a:t>
            </a:r>
            <a:endParaRPr lang="en-US" dirty="0"/>
          </a:p>
        </p:txBody>
      </p:sp>
      <p:sp>
        <p:nvSpPr>
          <p:cNvPr id="5" name="Subtitle 4">
            <a:extLst>
              <a:ext uri="{FF2B5EF4-FFF2-40B4-BE49-F238E27FC236}">
                <a16:creationId xmlns:a16="http://schemas.microsoft.com/office/drawing/2014/main" id="{1A7BD380-757B-47A5-A799-3C7A320F4992}"/>
              </a:ext>
            </a:extLst>
          </p:cNvPr>
          <p:cNvSpPr>
            <a:spLocks noGrp="1"/>
          </p:cNvSpPr>
          <p:nvPr>
            <p:ph type="subTitle" idx="1"/>
          </p:nvPr>
        </p:nvSpPr>
        <p:spPr>
          <a:xfrm>
            <a:off x="612561" y="5623560"/>
            <a:ext cx="9144000" cy="735106"/>
          </a:xfrm>
        </p:spPr>
        <p:txBody>
          <a:bodyPr/>
          <a:lstStyle/>
          <a:p>
            <a:r>
              <a:rPr lang="en-US" dirty="0"/>
              <a:t>Randi Field, Civil (Hydrologic) Engineer, CVO</a:t>
            </a:r>
          </a:p>
        </p:txBody>
      </p:sp>
    </p:spTree>
    <p:extLst>
      <p:ext uri="{BB962C8B-B14F-4D97-AF65-F5344CB8AC3E}">
        <p14:creationId xmlns:p14="http://schemas.microsoft.com/office/powerpoint/2010/main" val="2004325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179BC7-4D49-4064-94F3-DEC11DC2E98B}"/>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BF1385C-1CBB-49C5-9154-29EB9C654AD0}"/>
              </a:ext>
            </a:extLst>
          </p:cNvPr>
          <p:cNvSpPr>
            <a:spLocks noGrp="1"/>
          </p:cNvSpPr>
          <p:nvPr>
            <p:ph type="ctrTitle"/>
          </p:nvPr>
        </p:nvSpPr>
        <p:spPr>
          <a:xfrm>
            <a:off x="808504" y="3291840"/>
            <a:ext cx="11215856" cy="2331720"/>
          </a:xfrm>
        </p:spPr>
        <p:txBody>
          <a:bodyPr/>
          <a:lstStyle/>
          <a:p>
            <a:r>
              <a:rPr lang="en-US" dirty="0"/>
              <a:t>Water Temperature Model and Framework Review and Selection</a:t>
            </a:r>
            <a:br>
              <a:rPr lang="en-US" sz="4400" dirty="0"/>
            </a:br>
            <a:r>
              <a:rPr lang="en-US" sz="4000" dirty="0"/>
              <a:t>- </a:t>
            </a:r>
            <a:r>
              <a:rPr lang="en-US" sz="3200" dirty="0"/>
              <a:t>Water Temperature Model Selection</a:t>
            </a:r>
            <a:endParaRPr lang="en-US" sz="4400" dirty="0"/>
          </a:p>
        </p:txBody>
      </p:sp>
      <p:sp>
        <p:nvSpPr>
          <p:cNvPr id="5" name="Subtitle 4">
            <a:extLst>
              <a:ext uri="{FF2B5EF4-FFF2-40B4-BE49-F238E27FC236}">
                <a16:creationId xmlns:a16="http://schemas.microsoft.com/office/drawing/2014/main" id="{5150E8D7-37A8-4983-8ADE-581355763F29}"/>
              </a:ext>
            </a:extLst>
          </p:cNvPr>
          <p:cNvSpPr>
            <a:spLocks noGrp="1"/>
          </p:cNvSpPr>
          <p:nvPr>
            <p:ph type="subTitle" idx="1"/>
          </p:nvPr>
        </p:nvSpPr>
        <p:spPr>
          <a:xfrm>
            <a:off x="808504" y="5748169"/>
            <a:ext cx="9144000" cy="735106"/>
          </a:xfrm>
        </p:spPr>
        <p:txBody>
          <a:bodyPr/>
          <a:lstStyle/>
          <a:p>
            <a:r>
              <a:rPr lang="en-US" dirty="0"/>
              <a:t>Mike Deas, PhD, PE, Watercourse Engineering, Inc.</a:t>
            </a:r>
          </a:p>
        </p:txBody>
      </p:sp>
      <p:pic>
        <p:nvPicPr>
          <p:cNvPr id="6" name="Picture Placeholder 5">
            <a:extLst>
              <a:ext uri="{FF2B5EF4-FFF2-40B4-BE49-F238E27FC236}">
                <a16:creationId xmlns:a16="http://schemas.microsoft.com/office/drawing/2014/main" id="{D927F10D-931C-4A5A-8540-805045D93372}"/>
              </a:ext>
            </a:extLst>
          </p:cNvPr>
          <p:cNvPicPr>
            <a:picLocks noGrp="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FB0D263-D04C-45A1-9DAD-99EB467A4E18}"/>
              </a:ext>
            </a:extLst>
          </p:cNvPr>
          <p:cNvSpPr txBox="1"/>
          <p:nvPr/>
        </p:nvSpPr>
        <p:spPr>
          <a:xfrm>
            <a:off x="10089004" y="3270558"/>
            <a:ext cx="2148496" cy="230832"/>
          </a:xfrm>
          <a:prstGeom prst="rect">
            <a:avLst/>
          </a:prstGeom>
          <a:noFill/>
        </p:spPr>
        <p:txBody>
          <a:bodyPr wrap="square" rtlCol="0">
            <a:spAutoFit/>
          </a:bodyPr>
          <a:lstStyle/>
          <a:p>
            <a:r>
              <a:rPr lang="en-US" sz="900" dirty="0">
                <a:solidFill>
                  <a:schemeClr val="bg1"/>
                </a:solidFill>
              </a:rPr>
              <a:t>Photo credit: John Hannon, Reclamation</a:t>
            </a:r>
          </a:p>
        </p:txBody>
      </p:sp>
    </p:spTree>
    <p:extLst>
      <p:ext uri="{BB962C8B-B14F-4D97-AF65-F5344CB8AC3E}">
        <p14:creationId xmlns:p14="http://schemas.microsoft.com/office/powerpoint/2010/main" val="2591378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r>
              <a:rPr lang="en-US" dirty="0"/>
              <a:t>Task Description</a:t>
            </a:r>
          </a:p>
          <a:p>
            <a:r>
              <a:rPr lang="en-US" dirty="0"/>
              <a:t>Model Selection Criteria</a:t>
            </a:r>
          </a:p>
          <a:p>
            <a:r>
              <a:rPr lang="en-US" dirty="0"/>
              <a:t>Models </a:t>
            </a:r>
          </a:p>
          <a:p>
            <a:r>
              <a:rPr lang="en-US" dirty="0"/>
              <a:t>Model Selection</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BAC7BFAE-FF6C-4772-86FA-1485DA28859A}"/>
              </a:ext>
            </a:extLst>
          </p:cNvPr>
          <p:cNvSpPr>
            <a:spLocks noGrp="1"/>
          </p:cNvSpPr>
          <p:nvPr>
            <p:ph type="body" sz="quarter" idx="14"/>
          </p:nvPr>
        </p:nvSpPr>
        <p:spPr/>
        <p:txBody>
          <a:bodyPr/>
          <a:lstStyle/>
          <a:p>
            <a:endParaRPr lang="en-US"/>
          </a:p>
        </p:txBody>
      </p:sp>
      <p:pic>
        <p:nvPicPr>
          <p:cNvPr id="5" name="Content Placeholder 5">
            <a:extLst>
              <a:ext uri="{FF2B5EF4-FFF2-40B4-BE49-F238E27FC236}">
                <a16:creationId xmlns:a16="http://schemas.microsoft.com/office/drawing/2014/main" id="{545A6135-EC1F-40CE-A41F-AD988700C0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6191252" y="857250"/>
            <a:ext cx="6858000" cy="5143499"/>
          </a:xfrm>
          <a:prstGeom prst="rect">
            <a:avLst/>
          </a:prstGeom>
        </p:spPr>
      </p:pic>
    </p:spTree>
    <p:extLst>
      <p:ext uri="{BB962C8B-B14F-4D97-AF65-F5344CB8AC3E}">
        <p14:creationId xmlns:p14="http://schemas.microsoft.com/office/powerpoint/2010/main" val="4153046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Model Selection/Design (Task 6)</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pPr marL="0" indent="0">
              <a:buNone/>
            </a:pPr>
            <a:r>
              <a:rPr lang="en-US" dirty="0">
                <a:effectLst/>
                <a:latin typeface="Segoe UI Semibold" panose="020B0702040204020203" pitchFamily="34" charset="0"/>
                <a:ea typeface="Calibri" panose="020F0502020204030204" pitchFamily="34" charset="0"/>
                <a:cs typeface="Segoe UI Semibold" panose="020B0702040204020203" pitchFamily="34" charset="0"/>
              </a:rPr>
              <a:t>Select models for each of the elements of the framework based on objectives and selection criteria. Determine the appropriate spatial and temporal resolution of the selected models, and conduct any additional necessary design specification for the models.</a:t>
            </a:r>
            <a:endParaRPr lang="en-US" dirty="0">
              <a:latin typeface="Segoe UI Semibold" panose="020B0702040204020203" pitchFamily="34" charset="0"/>
              <a:cs typeface="Segoe UI Semibold" panose="020B0702040204020203" pitchFamily="34" charset="0"/>
            </a:endParaRPr>
          </a:p>
          <a:p>
            <a:pPr lvl="1"/>
            <a:endParaRPr lang="en-US" dirty="0"/>
          </a:p>
          <a:p>
            <a:pPr lvl="1"/>
            <a:endParaRPr lang="en-US" dirty="0"/>
          </a:p>
        </p:txBody>
      </p:sp>
      <p:sp>
        <p:nvSpPr>
          <p:cNvPr id="4" name="Text Placeholder 3">
            <a:extLst>
              <a:ext uri="{FF2B5EF4-FFF2-40B4-BE49-F238E27FC236}">
                <a16:creationId xmlns:a16="http://schemas.microsoft.com/office/drawing/2014/main" id="{E9B1F5D0-0D10-4C73-BD34-1B54196AC49A}"/>
              </a:ext>
            </a:extLst>
          </p:cNvPr>
          <p:cNvSpPr>
            <a:spLocks noGrp="1"/>
          </p:cNvSpPr>
          <p:nvPr>
            <p:ph type="body" sz="quarter" idx="14"/>
          </p:nvPr>
        </p:nvSpPr>
        <p:spPr/>
        <p:txBody>
          <a:bodyPr/>
          <a:lstStyle/>
          <a:p>
            <a:endParaRPr lang="en-US"/>
          </a:p>
        </p:txBody>
      </p:sp>
      <p:pic>
        <p:nvPicPr>
          <p:cNvPr id="5" name="Picture Placeholder 7" descr="An aerial view of a city&#10;&#10;Description automatically generated with low confidence">
            <a:extLst>
              <a:ext uri="{FF2B5EF4-FFF2-40B4-BE49-F238E27FC236}">
                <a16:creationId xmlns:a16="http://schemas.microsoft.com/office/drawing/2014/main" id="{167D2799-DA95-42A2-88C8-D2D3D4B112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 y="3854244"/>
            <a:ext cx="12192000" cy="3003755"/>
          </a:xfrm>
          <a:prstGeom prst="rect">
            <a:avLst/>
          </a:prstGeom>
        </p:spPr>
      </p:pic>
    </p:spTree>
    <p:extLst>
      <p:ext uri="{BB962C8B-B14F-4D97-AF65-F5344CB8AC3E}">
        <p14:creationId xmlns:p14="http://schemas.microsoft.com/office/powerpoint/2010/main" val="3899018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2410-B312-4947-B00C-926BE4CA8C14}"/>
              </a:ext>
            </a:extLst>
          </p:cNvPr>
          <p:cNvSpPr>
            <a:spLocks noGrp="1"/>
          </p:cNvSpPr>
          <p:nvPr>
            <p:ph type="title"/>
          </p:nvPr>
        </p:nvSpPr>
        <p:spPr/>
        <p:txBody>
          <a:bodyPr/>
          <a:lstStyle/>
          <a:p>
            <a:r>
              <a:rPr lang="en-US" dirty="0"/>
              <a:t>Model Selection Criteria</a:t>
            </a:r>
          </a:p>
        </p:txBody>
      </p:sp>
      <p:sp>
        <p:nvSpPr>
          <p:cNvPr id="3" name="Text Placeholder 2">
            <a:extLst>
              <a:ext uri="{FF2B5EF4-FFF2-40B4-BE49-F238E27FC236}">
                <a16:creationId xmlns:a16="http://schemas.microsoft.com/office/drawing/2014/main" id="{1CD6D977-4FD1-43A7-B7C3-37A6510945CC}"/>
              </a:ext>
            </a:extLst>
          </p:cNvPr>
          <p:cNvSpPr>
            <a:spLocks noGrp="1"/>
          </p:cNvSpPr>
          <p:nvPr>
            <p:ph type="body" sz="quarter" idx="13"/>
          </p:nvPr>
        </p:nvSpPr>
        <p:spPr/>
        <p:txBody>
          <a:bodyPr/>
          <a:lstStyle/>
          <a:p>
            <a:r>
              <a:rPr lang="en-US" dirty="0"/>
              <a:t>Purpose: screen potential models for selection and implementation in the Water Temperature Modeling Platform (WTMP)</a:t>
            </a:r>
          </a:p>
          <a:p>
            <a:pPr lvl="1"/>
            <a:r>
              <a:rPr lang="en-US" dirty="0"/>
              <a:t>28 model criteria developed  </a:t>
            </a:r>
          </a:p>
          <a:p>
            <a:pPr lvl="1"/>
            <a:r>
              <a:rPr lang="en-US" dirty="0"/>
              <a:t>Grouped into subcategories</a:t>
            </a:r>
          </a:p>
          <a:p>
            <a:pPr lvl="1"/>
            <a:r>
              <a:rPr lang="en-US" dirty="0"/>
              <a:t>Each criterion assessed, where feasible, as high, medium, or low priority</a:t>
            </a:r>
          </a:p>
          <a:p>
            <a:pPr lvl="1"/>
            <a:r>
              <a:rPr lang="en-US" dirty="0"/>
              <a:t>Criterion identified as “required” and “preferred”</a:t>
            </a:r>
          </a:p>
          <a:p>
            <a:r>
              <a:rPr lang="en-US" dirty="0"/>
              <a:t>Selection criteria are important and necessary to ensure models fit project need</a:t>
            </a:r>
          </a:p>
        </p:txBody>
      </p:sp>
      <p:sp>
        <p:nvSpPr>
          <p:cNvPr id="4" name="Text Placeholder 3">
            <a:extLst>
              <a:ext uri="{FF2B5EF4-FFF2-40B4-BE49-F238E27FC236}">
                <a16:creationId xmlns:a16="http://schemas.microsoft.com/office/drawing/2014/main" id="{9C2D9975-AD8A-435B-9BDE-C2D0E93638B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08694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3E5E-9907-4451-A0E7-BD8F5FDB16B3}"/>
              </a:ext>
            </a:extLst>
          </p:cNvPr>
          <p:cNvSpPr>
            <a:spLocks noGrp="1"/>
          </p:cNvSpPr>
          <p:nvPr>
            <p:ph type="title"/>
          </p:nvPr>
        </p:nvSpPr>
        <p:spPr/>
        <p:txBody>
          <a:bodyPr/>
          <a:lstStyle/>
          <a:p>
            <a:r>
              <a:rPr lang="en-US" dirty="0"/>
              <a:t>Registration Poll</a:t>
            </a:r>
          </a:p>
        </p:txBody>
      </p:sp>
      <p:sp>
        <p:nvSpPr>
          <p:cNvPr id="3" name="Content Placeholder 2">
            <a:extLst>
              <a:ext uri="{FF2B5EF4-FFF2-40B4-BE49-F238E27FC236}">
                <a16:creationId xmlns:a16="http://schemas.microsoft.com/office/drawing/2014/main" id="{6F0C65D1-24B2-4FFB-8A2E-97FED8FE7678}"/>
              </a:ext>
            </a:extLst>
          </p:cNvPr>
          <p:cNvSpPr>
            <a:spLocks noGrp="1"/>
          </p:cNvSpPr>
          <p:nvPr>
            <p:ph sz="half" idx="1"/>
          </p:nvPr>
        </p:nvSpPr>
        <p:spPr>
          <a:xfrm>
            <a:off x="228600" y="1825625"/>
            <a:ext cx="4038600" cy="4351338"/>
          </a:xfrm>
        </p:spPr>
        <p:txBody>
          <a:bodyPr/>
          <a:lstStyle/>
          <a:p>
            <a:r>
              <a:rPr lang="en-US" dirty="0"/>
              <a:t>What is your primary interest in joining the MTC meetings?</a:t>
            </a:r>
          </a:p>
        </p:txBody>
      </p:sp>
      <p:sp>
        <p:nvSpPr>
          <p:cNvPr id="5" name="Text Placeholder 4">
            <a:extLst>
              <a:ext uri="{FF2B5EF4-FFF2-40B4-BE49-F238E27FC236}">
                <a16:creationId xmlns:a16="http://schemas.microsoft.com/office/drawing/2014/main" id="{5FFBE18A-50C7-4052-A6AA-701EC76296C0}"/>
              </a:ext>
            </a:extLst>
          </p:cNvPr>
          <p:cNvSpPr>
            <a:spLocks noGrp="1"/>
          </p:cNvSpPr>
          <p:nvPr>
            <p:ph type="body" sz="quarter" idx="14"/>
          </p:nvPr>
        </p:nvSpPr>
        <p:spPr/>
        <p:txBody>
          <a:bodyPr/>
          <a:lstStyle/>
          <a:p>
            <a:endParaRPr lang="en-US"/>
          </a:p>
        </p:txBody>
      </p:sp>
      <p:graphicFrame>
        <p:nvGraphicFramePr>
          <p:cNvPr id="8" name="Chart 7">
            <a:extLst>
              <a:ext uri="{FF2B5EF4-FFF2-40B4-BE49-F238E27FC236}">
                <a16:creationId xmlns:a16="http://schemas.microsoft.com/office/drawing/2014/main" id="{80B8C51C-2C4D-4838-B6B6-F925D5C5CEAC}"/>
              </a:ext>
            </a:extLst>
          </p:cNvPr>
          <p:cNvGraphicFramePr/>
          <p:nvPr>
            <p:extLst>
              <p:ext uri="{D42A27DB-BD31-4B8C-83A1-F6EECF244321}">
                <p14:modId xmlns:p14="http://schemas.microsoft.com/office/powerpoint/2010/main" val="381585969"/>
              </p:ext>
            </p:extLst>
          </p:nvPr>
        </p:nvGraphicFramePr>
        <p:xfrm>
          <a:off x="4874260" y="1201102"/>
          <a:ext cx="6692900" cy="448849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2BDBC15-DCCB-4AE7-86A1-7F06748839CC}"/>
              </a:ext>
            </a:extLst>
          </p:cNvPr>
          <p:cNvSpPr txBox="1"/>
          <p:nvPr/>
        </p:nvSpPr>
        <p:spPr>
          <a:xfrm>
            <a:off x="5808124" y="3076018"/>
            <a:ext cx="5301836" cy="369332"/>
          </a:xfrm>
          <a:prstGeom prst="rect">
            <a:avLst/>
          </a:prstGeom>
          <a:noFill/>
        </p:spPr>
        <p:txBody>
          <a:bodyPr wrap="none" rtlCol="0">
            <a:spAutoFit/>
          </a:bodyPr>
          <a:lstStyle/>
          <a:p>
            <a:r>
              <a:rPr lang="en-US" dirty="0">
                <a:solidFill>
                  <a:schemeClr val="bg1"/>
                </a:solidFill>
              </a:rPr>
              <a:t>Will update on Wednesday evening for latest statistics.</a:t>
            </a:r>
          </a:p>
        </p:txBody>
      </p:sp>
    </p:spTree>
    <p:extLst>
      <p:ext uri="{BB962C8B-B14F-4D97-AF65-F5344CB8AC3E}">
        <p14:creationId xmlns:p14="http://schemas.microsoft.com/office/powerpoint/2010/main" val="1253852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23DB-3666-48CA-AEBA-546C37635F7C}"/>
              </a:ext>
            </a:extLst>
          </p:cNvPr>
          <p:cNvSpPr>
            <a:spLocks noGrp="1"/>
          </p:cNvSpPr>
          <p:nvPr>
            <p:ph type="title"/>
          </p:nvPr>
        </p:nvSpPr>
        <p:spPr/>
        <p:txBody>
          <a:bodyPr/>
          <a:lstStyle/>
          <a:p>
            <a:r>
              <a:rPr lang="en-US" dirty="0"/>
              <a:t>Modeling Need(s)</a:t>
            </a:r>
          </a:p>
        </p:txBody>
      </p:sp>
      <p:sp>
        <p:nvSpPr>
          <p:cNvPr id="3" name="Text Placeholder 2">
            <a:extLst>
              <a:ext uri="{FF2B5EF4-FFF2-40B4-BE49-F238E27FC236}">
                <a16:creationId xmlns:a16="http://schemas.microsoft.com/office/drawing/2014/main" id="{259665B8-478C-492A-8CDF-4C93C0E46C85}"/>
              </a:ext>
            </a:extLst>
          </p:cNvPr>
          <p:cNvSpPr>
            <a:spLocks noGrp="1"/>
          </p:cNvSpPr>
          <p:nvPr>
            <p:ph type="body" sz="quarter" idx="13"/>
          </p:nvPr>
        </p:nvSpPr>
        <p:spPr/>
        <p:txBody>
          <a:bodyPr/>
          <a:lstStyle/>
          <a:p>
            <a:r>
              <a:rPr lang="en-US" dirty="0"/>
              <a:t>Relatively computationally efficient, but accurate, reservoir-river model to support </a:t>
            </a:r>
          </a:p>
          <a:p>
            <a:pPr lvl="1"/>
            <a:r>
              <a:rPr lang="en-US" dirty="0"/>
              <a:t>Reclamation’s annual temperature management planning activities (Sacramento River, American River) </a:t>
            </a:r>
          </a:p>
          <a:p>
            <a:pPr lvl="1"/>
            <a:r>
              <a:rPr lang="en-US" dirty="0"/>
              <a:t>Planning level analyses requiring long-term simulations (e.g., CALSIM 80+ year hydrology), ensemble analyses, Monte Carlo analyses, or similar)</a:t>
            </a:r>
          </a:p>
          <a:p>
            <a:r>
              <a:rPr lang="en-US" dirty="0"/>
              <a:t>Refined models to capture selected elements with higher resolution to represent key features that may not be completely represented in a simpler model representations. </a:t>
            </a:r>
          </a:p>
        </p:txBody>
      </p:sp>
      <p:sp>
        <p:nvSpPr>
          <p:cNvPr id="4" name="Text Placeholder 3">
            <a:extLst>
              <a:ext uri="{FF2B5EF4-FFF2-40B4-BE49-F238E27FC236}">
                <a16:creationId xmlns:a16="http://schemas.microsoft.com/office/drawing/2014/main" id="{ECB3B709-9CBF-4DF2-94F9-BE9DB8F96289}"/>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050777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5350-A267-4921-9D2F-49BBCBB03170}"/>
              </a:ext>
            </a:extLst>
          </p:cNvPr>
          <p:cNvSpPr>
            <a:spLocks noGrp="1"/>
          </p:cNvSpPr>
          <p:nvPr>
            <p:ph type="title"/>
          </p:nvPr>
        </p:nvSpPr>
        <p:spPr/>
        <p:txBody>
          <a:bodyPr/>
          <a:lstStyle/>
          <a:p>
            <a:r>
              <a:rPr lang="en-US" dirty="0"/>
              <a:t>Model Spatial and Temporal Considerations</a:t>
            </a:r>
          </a:p>
        </p:txBody>
      </p:sp>
      <p:sp>
        <p:nvSpPr>
          <p:cNvPr id="3" name="Text Placeholder 2">
            <a:extLst>
              <a:ext uri="{FF2B5EF4-FFF2-40B4-BE49-F238E27FC236}">
                <a16:creationId xmlns:a16="http://schemas.microsoft.com/office/drawing/2014/main" id="{6A3F586F-1EC0-40B1-B9E8-02BDAB8314A1}"/>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3362FC42-C741-4BB7-AFCF-ECF84185EA12}"/>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5E116634-6D83-483F-9E03-36833AB6F9F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8755" y="1865313"/>
            <a:ext cx="7346857" cy="4352544"/>
          </a:xfrm>
          <a:prstGeom prst="rect">
            <a:avLst/>
          </a:prstGeom>
          <a:solidFill>
            <a:schemeClr val="bg1"/>
          </a:solidFill>
        </p:spPr>
      </p:pic>
    </p:spTree>
    <p:extLst>
      <p:ext uri="{BB962C8B-B14F-4D97-AF65-F5344CB8AC3E}">
        <p14:creationId xmlns:p14="http://schemas.microsoft.com/office/powerpoint/2010/main" val="3043160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D5E5C8-5108-4B14-A5F8-5FC4C67392AB}"/>
              </a:ext>
            </a:extLst>
          </p:cNvPr>
          <p:cNvSpPr>
            <a:spLocks noGrp="1"/>
          </p:cNvSpPr>
          <p:nvPr>
            <p:ph type="body" sz="quarter" idx="14"/>
          </p:nvPr>
        </p:nvSpPr>
        <p:spPr/>
        <p:txBody>
          <a:bodyPr/>
          <a:lstStyle/>
          <a:p>
            <a:endParaRPr lang="en-US" dirty="0"/>
          </a:p>
        </p:txBody>
      </p:sp>
      <p:sp>
        <p:nvSpPr>
          <p:cNvPr id="89" name="Rectangle 88">
            <a:extLst>
              <a:ext uri="{FF2B5EF4-FFF2-40B4-BE49-F238E27FC236}">
                <a16:creationId xmlns:a16="http://schemas.microsoft.com/office/drawing/2014/main" id="{9862A3C8-FD76-4988-8209-6EBC0B056098}"/>
              </a:ext>
            </a:extLst>
          </p:cNvPr>
          <p:cNvSpPr/>
          <p:nvPr/>
        </p:nvSpPr>
        <p:spPr>
          <a:xfrm>
            <a:off x="-27412" y="1825303"/>
            <a:ext cx="12191999" cy="468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C928E8C6-5B88-4260-8A4C-2D8A48759EBC}"/>
              </a:ext>
            </a:extLst>
          </p:cNvPr>
          <p:cNvSpPr>
            <a:spLocks noGrp="1"/>
          </p:cNvSpPr>
          <p:nvPr>
            <p:ph type="title"/>
          </p:nvPr>
        </p:nvSpPr>
        <p:spPr/>
        <p:txBody>
          <a:bodyPr/>
          <a:lstStyle/>
          <a:p>
            <a:r>
              <a:rPr lang="en-US" dirty="0"/>
              <a:t>Model Types/Definitions</a:t>
            </a:r>
          </a:p>
        </p:txBody>
      </p:sp>
      <p:grpSp>
        <p:nvGrpSpPr>
          <p:cNvPr id="88" name="Group 87">
            <a:extLst>
              <a:ext uri="{FF2B5EF4-FFF2-40B4-BE49-F238E27FC236}">
                <a16:creationId xmlns:a16="http://schemas.microsoft.com/office/drawing/2014/main" id="{C9F60ADC-857B-4914-B52E-CF1F91827643}"/>
              </a:ext>
            </a:extLst>
          </p:cNvPr>
          <p:cNvGrpSpPr/>
          <p:nvPr/>
        </p:nvGrpSpPr>
        <p:grpSpPr>
          <a:xfrm>
            <a:off x="-19792" y="1811270"/>
            <a:ext cx="12191999" cy="4696595"/>
            <a:chOff x="-19792" y="1811270"/>
            <a:chExt cx="12191999" cy="4696595"/>
          </a:xfrm>
        </p:grpSpPr>
        <p:sp>
          <p:nvSpPr>
            <p:cNvPr id="5" name="Isosceles Triangle 4">
              <a:extLst>
                <a:ext uri="{FF2B5EF4-FFF2-40B4-BE49-F238E27FC236}">
                  <a16:creationId xmlns:a16="http://schemas.microsoft.com/office/drawing/2014/main" id="{F2170189-CF5F-4EB7-A955-3DA16B812AE7}"/>
                </a:ext>
              </a:extLst>
            </p:cNvPr>
            <p:cNvSpPr/>
            <p:nvPr/>
          </p:nvSpPr>
          <p:spPr>
            <a:xfrm>
              <a:off x="108614" y="2565746"/>
              <a:ext cx="967409" cy="9806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CDF2D7B-E2F5-4BEC-B7BD-E19FC759E2D2}"/>
                </a:ext>
              </a:extLst>
            </p:cNvPr>
            <p:cNvSpPr/>
            <p:nvPr/>
          </p:nvSpPr>
          <p:spPr>
            <a:xfrm>
              <a:off x="479675" y="3686063"/>
              <a:ext cx="238539" cy="39654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779F3784-6AC6-4F64-9B62-26CAB2BBF4C9}"/>
                </a:ext>
              </a:extLst>
            </p:cNvPr>
            <p:cNvSpPr/>
            <p:nvPr/>
          </p:nvSpPr>
          <p:spPr>
            <a:xfrm>
              <a:off x="1968505" y="4192551"/>
              <a:ext cx="563217" cy="7174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A0E09B7-3DB5-4FEC-9F82-A6153248045B}"/>
                </a:ext>
              </a:extLst>
            </p:cNvPr>
            <p:cNvSpPr/>
            <p:nvPr/>
          </p:nvSpPr>
          <p:spPr>
            <a:xfrm>
              <a:off x="2891570" y="3341508"/>
              <a:ext cx="967409" cy="9806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6ED08DBA-90CC-404E-A38C-84FEC0EE9DCD}"/>
                </a:ext>
              </a:extLst>
            </p:cNvPr>
            <p:cNvSpPr/>
            <p:nvPr/>
          </p:nvSpPr>
          <p:spPr>
            <a:xfrm>
              <a:off x="3262631" y="4461825"/>
              <a:ext cx="238539" cy="39654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CFB522C-EE9F-4AFB-9F2F-640CBA2B3024}"/>
                </a:ext>
              </a:extLst>
            </p:cNvPr>
            <p:cNvSpPr/>
            <p:nvPr/>
          </p:nvSpPr>
          <p:spPr>
            <a:xfrm>
              <a:off x="598944" y="4087202"/>
              <a:ext cx="0" cy="689113"/>
            </a:xfrm>
            <a:custGeom>
              <a:avLst/>
              <a:gdLst>
                <a:gd name="connsiteX0" fmla="*/ 901148 w 901148"/>
                <a:gd name="connsiteY0" fmla="*/ 0 h 689113"/>
                <a:gd name="connsiteX1" fmla="*/ 901148 w 901148"/>
                <a:gd name="connsiteY1" fmla="*/ 689113 h 689113"/>
                <a:gd name="connsiteX2" fmla="*/ 0 w 901148"/>
                <a:gd name="connsiteY2" fmla="*/ 689113 h 689113"/>
                <a:gd name="connsiteX0" fmla="*/ 0 w 0"/>
                <a:gd name="connsiteY0" fmla="*/ 0 h 689113"/>
                <a:gd name="connsiteX1" fmla="*/ 0 w 0"/>
                <a:gd name="connsiteY1" fmla="*/ 689113 h 689113"/>
              </a:gdLst>
              <a:ahLst/>
              <a:cxnLst>
                <a:cxn ang="0">
                  <a:pos x="connsiteX0" y="connsiteY0"/>
                </a:cxn>
                <a:cxn ang="0">
                  <a:pos x="connsiteX1" y="connsiteY1"/>
                </a:cxn>
              </a:cxnLst>
              <a:rect l="l" t="t" r="r" b="b"/>
              <a:pathLst>
                <a:path h="689113">
                  <a:moveTo>
                    <a:pt x="0" y="0"/>
                  </a:moveTo>
                  <a:lnTo>
                    <a:pt x="0" y="689113"/>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ECCD573-E874-4652-AF58-01BD707851D3}"/>
                </a:ext>
              </a:extLst>
            </p:cNvPr>
            <p:cNvSpPr/>
            <p:nvPr/>
          </p:nvSpPr>
          <p:spPr>
            <a:xfrm>
              <a:off x="2253427" y="4908937"/>
              <a:ext cx="1128472" cy="702365"/>
            </a:xfrm>
            <a:custGeom>
              <a:avLst/>
              <a:gdLst>
                <a:gd name="connsiteX0" fmla="*/ 0 w 1431234"/>
                <a:gd name="connsiteY0" fmla="*/ 0 h 702365"/>
                <a:gd name="connsiteX1" fmla="*/ 0 w 1431234"/>
                <a:gd name="connsiteY1" fmla="*/ 702365 h 702365"/>
                <a:gd name="connsiteX2" fmla="*/ 1431234 w 1431234"/>
                <a:gd name="connsiteY2" fmla="*/ 702365 h 702365"/>
              </a:gdLst>
              <a:ahLst/>
              <a:cxnLst>
                <a:cxn ang="0">
                  <a:pos x="connsiteX0" y="connsiteY0"/>
                </a:cxn>
                <a:cxn ang="0">
                  <a:pos x="connsiteX1" y="connsiteY1"/>
                </a:cxn>
                <a:cxn ang="0">
                  <a:pos x="connsiteX2" y="connsiteY2"/>
                </a:cxn>
              </a:cxnLst>
              <a:rect l="l" t="t" r="r" b="b"/>
              <a:pathLst>
                <a:path w="1431234" h="702365">
                  <a:moveTo>
                    <a:pt x="0" y="0"/>
                  </a:moveTo>
                  <a:lnTo>
                    <a:pt x="0" y="702365"/>
                  </a:lnTo>
                  <a:lnTo>
                    <a:pt x="1431234" y="70236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FC31DA1-BE3D-4145-8FC3-896C8C4E5332}"/>
                </a:ext>
              </a:extLst>
            </p:cNvPr>
            <p:cNvSpPr/>
            <p:nvPr/>
          </p:nvSpPr>
          <p:spPr>
            <a:xfrm>
              <a:off x="3381900" y="4855828"/>
              <a:ext cx="64405" cy="1400305"/>
            </a:xfrm>
            <a:custGeom>
              <a:avLst/>
              <a:gdLst>
                <a:gd name="connsiteX0" fmla="*/ 0 w 0"/>
                <a:gd name="connsiteY0" fmla="*/ 0 h 2279374"/>
                <a:gd name="connsiteX1" fmla="*/ 0 w 0"/>
                <a:gd name="connsiteY1" fmla="*/ 2279374 h 2279374"/>
              </a:gdLst>
              <a:ahLst/>
              <a:cxnLst>
                <a:cxn ang="0">
                  <a:pos x="connsiteX0" y="connsiteY0"/>
                </a:cxn>
                <a:cxn ang="0">
                  <a:pos x="connsiteX1" y="connsiteY1"/>
                </a:cxn>
              </a:cxnLst>
              <a:rect l="l" t="t" r="r" b="b"/>
              <a:pathLst>
                <a:path h="2279374">
                  <a:moveTo>
                    <a:pt x="0" y="0"/>
                  </a:moveTo>
                  <a:lnTo>
                    <a:pt x="0" y="2279374"/>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D498504-DE37-45B0-9619-D313BD6F232E}"/>
                </a:ext>
              </a:extLst>
            </p:cNvPr>
            <p:cNvSpPr/>
            <p:nvPr/>
          </p:nvSpPr>
          <p:spPr>
            <a:xfrm>
              <a:off x="704962" y="3994437"/>
              <a:ext cx="1497495" cy="318052"/>
            </a:xfrm>
            <a:custGeom>
              <a:avLst/>
              <a:gdLst>
                <a:gd name="connsiteX0" fmla="*/ 0 w 1497495"/>
                <a:gd name="connsiteY0" fmla="*/ 0 h 318052"/>
                <a:gd name="connsiteX1" fmla="*/ 1497495 w 1497495"/>
                <a:gd name="connsiteY1" fmla="*/ 318052 h 318052"/>
              </a:gdLst>
              <a:ahLst/>
              <a:cxnLst>
                <a:cxn ang="0">
                  <a:pos x="connsiteX0" y="connsiteY0"/>
                </a:cxn>
                <a:cxn ang="0">
                  <a:pos x="connsiteX1" y="connsiteY1"/>
                </a:cxn>
              </a:cxnLst>
              <a:rect l="l" t="t" r="r" b="b"/>
              <a:pathLst>
                <a:path w="1497495" h="318052">
                  <a:moveTo>
                    <a:pt x="0" y="0"/>
                  </a:moveTo>
                  <a:lnTo>
                    <a:pt x="1497495" y="31805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5080665-C0DB-43A7-AB27-AAADAC06D085}"/>
                </a:ext>
              </a:extLst>
            </p:cNvPr>
            <p:cNvSpPr/>
            <p:nvPr/>
          </p:nvSpPr>
          <p:spPr>
            <a:xfrm>
              <a:off x="2397162" y="4587311"/>
              <a:ext cx="931730" cy="189004"/>
            </a:xfrm>
            <a:custGeom>
              <a:avLst/>
              <a:gdLst>
                <a:gd name="connsiteX0" fmla="*/ 0 w 1497495"/>
                <a:gd name="connsiteY0" fmla="*/ 0 h 318052"/>
                <a:gd name="connsiteX1" fmla="*/ 1497495 w 1497495"/>
                <a:gd name="connsiteY1" fmla="*/ 318052 h 318052"/>
              </a:gdLst>
              <a:ahLst/>
              <a:cxnLst>
                <a:cxn ang="0">
                  <a:pos x="connsiteX0" y="connsiteY0"/>
                </a:cxn>
                <a:cxn ang="0">
                  <a:pos x="connsiteX1" y="connsiteY1"/>
                </a:cxn>
              </a:cxnLst>
              <a:rect l="l" t="t" r="r" b="b"/>
              <a:pathLst>
                <a:path w="1497495" h="318052">
                  <a:moveTo>
                    <a:pt x="0" y="0"/>
                  </a:moveTo>
                  <a:lnTo>
                    <a:pt x="1497495" y="31805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86CBEF0-5CD4-4DC4-82F8-BDD34057DCCD}"/>
                </a:ext>
              </a:extLst>
            </p:cNvPr>
            <p:cNvSpPr/>
            <p:nvPr/>
          </p:nvSpPr>
          <p:spPr>
            <a:xfrm>
              <a:off x="710594" y="3572171"/>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A392FAC-AF93-4DF1-B853-269AFD639A6F}"/>
                </a:ext>
              </a:extLst>
            </p:cNvPr>
            <p:cNvSpPr/>
            <p:nvPr/>
          </p:nvSpPr>
          <p:spPr>
            <a:xfrm rot="16946685">
              <a:off x="1326183" y="3910867"/>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70A0FA6-8454-46C3-83D6-AF8036C8DAC7}"/>
                </a:ext>
              </a:extLst>
            </p:cNvPr>
            <p:cNvSpPr/>
            <p:nvPr/>
          </p:nvSpPr>
          <p:spPr>
            <a:xfrm>
              <a:off x="697342" y="4115363"/>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7EF7C23-9667-47DB-858B-6A6BC55539EE}"/>
                </a:ext>
              </a:extLst>
            </p:cNvPr>
            <p:cNvSpPr/>
            <p:nvPr/>
          </p:nvSpPr>
          <p:spPr>
            <a:xfrm>
              <a:off x="3493550" y="4351649"/>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7255DA6-F195-47B9-896B-DD1B1B62AA8A}"/>
                </a:ext>
              </a:extLst>
            </p:cNvPr>
            <p:cNvSpPr/>
            <p:nvPr/>
          </p:nvSpPr>
          <p:spPr>
            <a:xfrm>
              <a:off x="3487918" y="4894841"/>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9B3CBDC-9F67-4BB2-9562-520FEA9796C4}"/>
                </a:ext>
              </a:extLst>
            </p:cNvPr>
            <p:cNvSpPr/>
            <p:nvPr/>
          </p:nvSpPr>
          <p:spPr>
            <a:xfrm rot="16946685">
              <a:off x="2834504" y="4471993"/>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B650613-1728-441F-BDC3-BF703F6F0600}"/>
                </a:ext>
              </a:extLst>
            </p:cNvPr>
            <p:cNvSpPr/>
            <p:nvPr/>
          </p:nvSpPr>
          <p:spPr>
            <a:xfrm>
              <a:off x="2343822" y="4940560"/>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5FC5281-A587-48D9-BF0B-654E63B9BF7C}"/>
                </a:ext>
              </a:extLst>
            </p:cNvPr>
            <p:cNvSpPr txBox="1"/>
            <p:nvPr/>
          </p:nvSpPr>
          <p:spPr>
            <a:xfrm>
              <a:off x="1168106" y="1817608"/>
              <a:ext cx="1696234" cy="400110"/>
            </a:xfrm>
            <a:prstGeom prst="rect">
              <a:avLst/>
            </a:prstGeom>
            <a:noFill/>
          </p:spPr>
          <p:txBody>
            <a:bodyPr wrap="none" rtlCol="0">
              <a:spAutoFit/>
            </a:bodyPr>
            <a:lstStyle/>
            <a:p>
              <a:r>
                <a:rPr lang="en-US" sz="2000" b="1" dirty="0"/>
                <a:t>System Model</a:t>
              </a:r>
            </a:p>
          </p:txBody>
        </p:sp>
        <p:sp>
          <p:nvSpPr>
            <p:cNvPr id="23" name="Rectangle 22">
              <a:extLst>
                <a:ext uri="{FF2B5EF4-FFF2-40B4-BE49-F238E27FC236}">
                  <a16:creationId xmlns:a16="http://schemas.microsoft.com/office/drawing/2014/main" id="{056BE4E1-69ED-44D9-A643-91F03EC1470F}"/>
                </a:ext>
              </a:extLst>
            </p:cNvPr>
            <p:cNvSpPr/>
            <p:nvPr/>
          </p:nvSpPr>
          <p:spPr>
            <a:xfrm>
              <a:off x="-19792" y="1825303"/>
              <a:ext cx="4002157" cy="467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E6660C-45FD-496D-AF9B-C235B0D5E31F}"/>
                </a:ext>
              </a:extLst>
            </p:cNvPr>
            <p:cNvSpPr txBox="1"/>
            <p:nvPr/>
          </p:nvSpPr>
          <p:spPr>
            <a:xfrm>
              <a:off x="3226462" y="4173141"/>
              <a:ext cx="340158" cy="400110"/>
            </a:xfrm>
            <a:prstGeom prst="rect">
              <a:avLst/>
            </a:prstGeom>
            <a:noFill/>
          </p:spPr>
          <p:txBody>
            <a:bodyPr wrap="none" rtlCol="0">
              <a:spAutoFit/>
            </a:bodyPr>
            <a:lstStyle/>
            <a:p>
              <a:r>
                <a:rPr lang="en-US" sz="2000" dirty="0">
                  <a:solidFill>
                    <a:srgbClr val="FF0000"/>
                  </a:solidFill>
                </a:rPr>
                <a:t>●</a:t>
              </a:r>
            </a:p>
          </p:txBody>
        </p:sp>
        <p:sp>
          <p:nvSpPr>
            <p:cNvPr id="25" name="TextBox 24">
              <a:extLst>
                <a:ext uri="{FF2B5EF4-FFF2-40B4-BE49-F238E27FC236}">
                  <a16:creationId xmlns:a16="http://schemas.microsoft.com/office/drawing/2014/main" id="{1B057E33-C2AC-4FDC-B42B-A0C9AC7DC631}"/>
                </a:ext>
              </a:extLst>
            </p:cNvPr>
            <p:cNvSpPr txBox="1"/>
            <p:nvPr/>
          </p:nvSpPr>
          <p:spPr>
            <a:xfrm>
              <a:off x="434793" y="3410172"/>
              <a:ext cx="340158" cy="400110"/>
            </a:xfrm>
            <a:prstGeom prst="rect">
              <a:avLst/>
            </a:prstGeom>
            <a:noFill/>
          </p:spPr>
          <p:txBody>
            <a:bodyPr wrap="none" rtlCol="0">
              <a:spAutoFit/>
            </a:bodyPr>
            <a:lstStyle/>
            <a:p>
              <a:r>
                <a:rPr lang="en-US" sz="2000" dirty="0">
                  <a:solidFill>
                    <a:srgbClr val="FF0000"/>
                  </a:solidFill>
                </a:rPr>
                <a:t>●</a:t>
              </a:r>
            </a:p>
          </p:txBody>
        </p:sp>
        <p:sp>
          <p:nvSpPr>
            <p:cNvPr id="26" name="TextBox 25">
              <a:extLst>
                <a:ext uri="{FF2B5EF4-FFF2-40B4-BE49-F238E27FC236}">
                  <a16:creationId xmlns:a16="http://schemas.microsoft.com/office/drawing/2014/main" id="{CE08C5A9-7FFD-45C8-B41A-1591783AA3BC}"/>
                </a:ext>
              </a:extLst>
            </p:cNvPr>
            <p:cNvSpPr txBox="1"/>
            <p:nvPr/>
          </p:nvSpPr>
          <p:spPr>
            <a:xfrm>
              <a:off x="436486" y="3930247"/>
              <a:ext cx="340158" cy="400110"/>
            </a:xfrm>
            <a:prstGeom prst="rect">
              <a:avLst/>
            </a:prstGeom>
            <a:noFill/>
          </p:spPr>
          <p:txBody>
            <a:bodyPr wrap="none" rtlCol="0">
              <a:spAutoFit/>
            </a:bodyPr>
            <a:lstStyle/>
            <a:p>
              <a:r>
                <a:rPr lang="en-US" sz="2000" dirty="0">
                  <a:solidFill>
                    <a:srgbClr val="FF0000"/>
                  </a:solidFill>
                </a:rPr>
                <a:t>●</a:t>
              </a:r>
            </a:p>
          </p:txBody>
        </p:sp>
        <p:sp>
          <p:nvSpPr>
            <p:cNvPr id="27" name="TextBox 26">
              <a:extLst>
                <a:ext uri="{FF2B5EF4-FFF2-40B4-BE49-F238E27FC236}">
                  <a16:creationId xmlns:a16="http://schemas.microsoft.com/office/drawing/2014/main" id="{8E0B5CB2-6E4A-4771-811A-EC1E43613AF0}"/>
                </a:ext>
              </a:extLst>
            </p:cNvPr>
            <p:cNvSpPr txBox="1"/>
            <p:nvPr/>
          </p:nvSpPr>
          <p:spPr>
            <a:xfrm>
              <a:off x="609728" y="3792081"/>
              <a:ext cx="340158" cy="400110"/>
            </a:xfrm>
            <a:prstGeom prst="rect">
              <a:avLst/>
            </a:prstGeom>
            <a:noFill/>
          </p:spPr>
          <p:txBody>
            <a:bodyPr wrap="none" rtlCol="0">
              <a:spAutoFit/>
            </a:bodyPr>
            <a:lstStyle/>
            <a:p>
              <a:r>
                <a:rPr lang="en-US" sz="2000" dirty="0">
                  <a:solidFill>
                    <a:srgbClr val="FF0000"/>
                  </a:solidFill>
                </a:rPr>
                <a:t>●</a:t>
              </a:r>
            </a:p>
          </p:txBody>
        </p:sp>
        <p:sp>
          <p:nvSpPr>
            <p:cNvPr id="28" name="TextBox 27">
              <a:extLst>
                <a:ext uri="{FF2B5EF4-FFF2-40B4-BE49-F238E27FC236}">
                  <a16:creationId xmlns:a16="http://schemas.microsoft.com/office/drawing/2014/main" id="{8BF43E57-9CDF-48F1-8FE7-1D07C5E15619}"/>
                </a:ext>
              </a:extLst>
            </p:cNvPr>
            <p:cNvSpPr txBox="1"/>
            <p:nvPr/>
          </p:nvSpPr>
          <p:spPr>
            <a:xfrm>
              <a:off x="2088469" y="4760515"/>
              <a:ext cx="340158" cy="400110"/>
            </a:xfrm>
            <a:prstGeom prst="rect">
              <a:avLst/>
            </a:prstGeom>
            <a:noFill/>
          </p:spPr>
          <p:txBody>
            <a:bodyPr wrap="none" rtlCol="0">
              <a:spAutoFit/>
            </a:bodyPr>
            <a:lstStyle/>
            <a:p>
              <a:r>
                <a:rPr lang="en-US" sz="2000" dirty="0">
                  <a:solidFill>
                    <a:srgbClr val="FF0000"/>
                  </a:solidFill>
                </a:rPr>
                <a:t>●</a:t>
              </a:r>
            </a:p>
          </p:txBody>
        </p:sp>
        <p:sp>
          <p:nvSpPr>
            <p:cNvPr id="29" name="TextBox 28">
              <a:extLst>
                <a:ext uri="{FF2B5EF4-FFF2-40B4-BE49-F238E27FC236}">
                  <a16:creationId xmlns:a16="http://schemas.microsoft.com/office/drawing/2014/main" id="{6D551A61-181D-4053-9928-BF4E4940098C}"/>
                </a:ext>
              </a:extLst>
            </p:cNvPr>
            <p:cNvSpPr txBox="1"/>
            <p:nvPr/>
          </p:nvSpPr>
          <p:spPr>
            <a:xfrm>
              <a:off x="3211926" y="4700975"/>
              <a:ext cx="340158" cy="400110"/>
            </a:xfrm>
            <a:prstGeom prst="rect">
              <a:avLst/>
            </a:prstGeom>
            <a:noFill/>
          </p:spPr>
          <p:txBody>
            <a:bodyPr wrap="none" rtlCol="0">
              <a:spAutoFit/>
            </a:bodyPr>
            <a:lstStyle/>
            <a:p>
              <a:r>
                <a:rPr lang="en-US" sz="2000" dirty="0">
                  <a:solidFill>
                    <a:srgbClr val="FF0000"/>
                  </a:solidFill>
                </a:rPr>
                <a:t>●</a:t>
              </a:r>
            </a:p>
          </p:txBody>
        </p:sp>
        <p:sp>
          <p:nvSpPr>
            <p:cNvPr id="30" name="TextBox 29">
              <a:extLst>
                <a:ext uri="{FF2B5EF4-FFF2-40B4-BE49-F238E27FC236}">
                  <a16:creationId xmlns:a16="http://schemas.microsoft.com/office/drawing/2014/main" id="{6A49DEB3-62F9-4D0F-A70E-D44C652F507B}"/>
                </a:ext>
              </a:extLst>
            </p:cNvPr>
            <p:cNvSpPr txBox="1"/>
            <p:nvPr/>
          </p:nvSpPr>
          <p:spPr>
            <a:xfrm>
              <a:off x="3147760" y="5398662"/>
              <a:ext cx="340158" cy="400110"/>
            </a:xfrm>
            <a:prstGeom prst="rect">
              <a:avLst/>
            </a:prstGeom>
            <a:noFill/>
          </p:spPr>
          <p:txBody>
            <a:bodyPr wrap="none" rtlCol="0">
              <a:spAutoFit/>
            </a:bodyPr>
            <a:lstStyle/>
            <a:p>
              <a:r>
                <a:rPr lang="en-US" sz="2000" dirty="0">
                  <a:solidFill>
                    <a:srgbClr val="FF0000"/>
                  </a:solidFill>
                </a:rPr>
                <a:t>●</a:t>
              </a:r>
            </a:p>
          </p:txBody>
        </p:sp>
        <p:sp>
          <p:nvSpPr>
            <p:cNvPr id="31" name="Isosceles Triangle 30">
              <a:extLst>
                <a:ext uri="{FF2B5EF4-FFF2-40B4-BE49-F238E27FC236}">
                  <a16:creationId xmlns:a16="http://schemas.microsoft.com/office/drawing/2014/main" id="{AF76C53F-3BA4-4699-B752-A68A7C8C3281}"/>
                </a:ext>
              </a:extLst>
            </p:cNvPr>
            <p:cNvSpPr/>
            <p:nvPr/>
          </p:nvSpPr>
          <p:spPr>
            <a:xfrm>
              <a:off x="4223327" y="2559408"/>
              <a:ext cx="967409" cy="980661"/>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23ABB812-82B3-4878-8680-DE587EB20669}"/>
                </a:ext>
              </a:extLst>
            </p:cNvPr>
            <p:cNvSpPr/>
            <p:nvPr/>
          </p:nvSpPr>
          <p:spPr>
            <a:xfrm>
              <a:off x="4594388" y="3679725"/>
              <a:ext cx="238539" cy="396547"/>
            </a:xfrm>
            <a:prstGeom prst="triangle">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71151C28-F467-4EBA-B96F-D97A9C55128F}"/>
                </a:ext>
              </a:extLst>
            </p:cNvPr>
            <p:cNvSpPr/>
            <p:nvPr/>
          </p:nvSpPr>
          <p:spPr>
            <a:xfrm>
              <a:off x="6083218" y="4186213"/>
              <a:ext cx="563217" cy="717454"/>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7B8CC9AE-9218-41CE-A33F-AF471328B505}"/>
                </a:ext>
              </a:extLst>
            </p:cNvPr>
            <p:cNvSpPr/>
            <p:nvPr/>
          </p:nvSpPr>
          <p:spPr>
            <a:xfrm>
              <a:off x="7006283" y="3335170"/>
              <a:ext cx="967409" cy="980661"/>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290E7BFA-FE84-471A-8651-1438247B2612}"/>
                </a:ext>
              </a:extLst>
            </p:cNvPr>
            <p:cNvSpPr/>
            <p:nvPr/>
          </p:nvSpPr>
          <p:spPr>
            <a:xfrm>
              <a:off x="7377344" y="4455487"/>
              <a:ext cx="238539" cy="396547"/>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4149953-4703-4CE5-8B68-1186960F7900}"/>
                </a:ext>
              </a:extLst>
            </p:cNvPr>
            <p:cNvSpPr/>
            <p:nvPr/>
          </p:nvSpPr>
          <p:spPr>
            <a:xfrm>
              <a:off x="4713657" y="4080864"/>
              <a:ext cx="0" cy="689113"/>
            </a:xfrm>
            <a:custGeom>
              <a:avLst/>
              <a:gdLst>
                <a:gd name="connsiteX0" fmla="*/ 901148 w 901148"/>
                <a:gd name="connsiteY0" fmla="*/ 0 h 689113"/>
                <a:gd name="connsiteX1" fmla="*/ 901148 w 901148"/>
                <a:gd name="connsiteY1" fmla="*/ 689113 h 689113"/>
                <a:gd name="connsiteX2" fmla="*/ 0 w 901148"/>
                <a:gd name="connsiteY2" fmla="*/ 689113 h 689113"/>
                <a:gd name="connsiteX0" fmla="*/ 0 w 0"/>
                <a:gd name="connsiteY0" fmla="*/ 0 h 689113"/>
                <a:gd name="connsiteX1" fmla="*/ 0 w 0"/>
                <a:gd name="connsiteY1" fmla="*/ 689113 h 689113"/>
              </a:gdLst>
              <a:ahLst/>
              <a:cxnLst>
                <a:cxn ang="0">
                  <a:pos x="connsiteX0" y="connsiteY0"/>
                </a:cxn>
                <a:cxn ang="0">
                  <a:pos x="connsiteX1" y="connsiteY1"/>
                </a:cxn>
              </a:cxnLst>
              <a:rect l="l" t="t" r="r" b="b"/>
              <a:pathLst>
                <a:path h="689113">
                  <a:moveTo>
                    <a:pt x="0" y="0"/>
                  </a:moveTo>
                  <a:lnTo>
                    <a:pt x="0" y="689113"/>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A1133C1-C4D6-4B6A-83C7-444776F918A9}"/>
                </a:ext>
              </a:extLst>
            </p:cNvPr>
            <p:cNvSpPr/>
            <p:nvPr/>
          </p:nvSpPr>
          <p:spPr>
            <a:xfrm>
              <a:off x="6368140" y="4902599"/>
              <a:ext cx="1128472" cy="702365"/>
            </a:xfrm>
            <a:custGeom>
              <a:avLst/>
              <a:gdLst>
                <a:gd name="connsiteX0" fmla="*/ 0 w 1431234"/>
                <a:gd name="connsiteY0" fmla="*/ 0 h 702365"/>
                <a:gd name="connsiteX1" fmla="*/ 0 w 1431234"/>
                <a:gd name="connsiteY1" fmla="*/ 702365 h 702365"/>
                <a:gd name="connsiteX2" fmla="*/ 1431234 w 1431234"/>
                <a:gd name="connsiteY2" fmla="*/ 702365 h 702365"/>
              </a:gdLst>
              <a:ahLst/>
              <a:cxnLst>
                <a:cxn ang="0">
                  <a:pos x="connsiteX0" y="connsiteY0"/>
                </a:cxn>
                <a:cxn ang="0">
                  <a:pos x="connsiteX1" y="connsiteY1"/>
                </a:cxn>
                <a:cxn ang="0">
                  <a:pos x="connsiteX2" y="connsiteY2"/>
                </a:cxn>
              </a:cxnLst>
              <a:rect l="l" t="t" r="r" b="b"/>
              <a:pathLst>
                <a:path w="1431234" h="702365">
                  <a:moveTo>
                    <a:pt x="0" y="0"/>
                  </a:moveTo>
                  <a:lnTo>
                    <a:pt x="0" y="702365"/>
                  </a:lnTo>
                  <a:lnTo>
                    <a:pt x="1431234" y="702365"/>
                  </a:lnTo>
                </a:path>
              </a:pathLst>
            </a:cu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36F0925-4890-45F4-A991-402ABF55A16A}"/>
                </a:ext>
              </a:extLst>
            </p:cNvPr>
            <p:cNvSpPr/>
            <p:nvPr/>
          </p:nvSpPr>
          <p:spPr>
            <a:xfrm>
              <a:off x="7496613" y="4849490"/>
              <a:ext cx="64405" cy="1400305"/>
            </a:xfrm>
            <a:custGeom>
              <a:avLst/>
              <a:gdLst>
                <a:gd name="connsiteX0" fmla="*/ 0 w 0"/>
                <a:gd name="connsiteY0" fmla="*/ 0 h 2279374"/>
                <a:gd name="connsiteX1" fmla="*/ 0 w 0"/>
                <a:gd name="connsiteY1" fmla="*/ 2279374 h 2279374"/>
              </a:gdLst>
              <a:ahLst/>
              <a:cxnLst>
                <a:cxn ang="0">
                  <a:pos x="connsiteX0" y="connsiteY0"/>
                </a:cxn>
                <a:cxn ang="0">
                  <a:pos x="connsiteX1" y="connsiteY1"/>
                </a:cxn>
              </a:cxnLst>
              <a:rect l="l" t="t" r="r" b="b"/>
              <a:pathLst>
                <a:path h="2279374">
                  <a:moveTo>
                    <a:pt x="0" y="0"/>
                  </a:moveTo>
                  <a:lnTo>
                    <a:pt x="0" y="227937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42CFBA7-C798-4C25-BB53-68E491042EDF}"/>
                </a:ext>
              </a:extLst>
            </p:cNvPr>
            <p:cNvSpPr/>
            <p:nvPr/>
          </p:nvSpPr>
          <p:spPr>
            <a:xfrm>
              <a:off x="4819675" y="3988099"/>
              <a:ext cx="1497495" cy="318052"/>
            </a:xfrm>
            <a:custGeom>
              <a:avLst/>
              <a:gdLst>
                <a:gd name="connsiteX0" fmla="*/ 0 w 1497495"/>
                <a:gd name="connsiteY0" fmla="*/ 0 h 318052"/>
                <a:gd name="connsiteX1" fmla="*/ 1497495 w 1497495"/>
                <a:gd name="connsiteY1" fmla="*/ 318052 h 318052"/>
              </a:gdLst>
              <a:ahLst/>
              <a:cxnLst>
                <a:cxn ang="0">
                  <a:pos x="connsiteX0" y="connsiteY0"/>
                </a:cxn>
                <a:cxn ang="0">
                  <a:pos x="connsiteX1" y="connsiteY1"/>
                </a:cxn>
              </a:cxnLst>
              <a:rect l="l" t="t" r="r" b="b"/>
              <a:pathLst>
                <a:path w="1497495" h="318052">
                  <a:moveTo>
                    <a:pt x="0" y="0"/>
                  </a:moveTo>
                  <a:lnTo>
                    <a:pt x="1497495" y="318052"/>
                  </a:lnTo>
                </a:path>
              </a:pathLst>
            </a:cu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4ACC8204-C703-442C-A436-CC21AD34AB78}"/>
                </a:ext>
              </a:extLst>
            </p:cNvPr>
            <p:cNvSpPr/>
            <p:nvPr/>
          </p:nvSpPr>
          <p:spPr>
            <a:xfrm>
              <a:off x="6511875" y="4580973"/>
              <a:ext cx="931730" cy="189004"/>
            </a:xfrm>
            <a:custGeom>
              <a:avLst/>
              <a:gdLst>
                <a:gd name="connsiteX0" fmla="*/ 0 w 1497495"/>
                <a:gd name="connsiteY0" fmla="*/ 0 h 318052"/>
                <a:gd name="connsiteX1" fmla="*/ 1497495 w 1497495"/>
                <a:gd name="connsiteY1" fmla="*/ 318052 h 318052"/>
              </a:gdLst>
              <a:ahLst/>
              <a:cxnLst>
                <a:cxn ang="0">
                  <a:pos x="connsiteX0" y="connsiteY0"/>
                </a:cxn>
                <a:cxn ang="0">
                  <a:pos x="connsiteX1" y="connsiteY1"/>
                </a:cxn>
              </a:cxnLst>
              <a:rect l="l" t="t" r="r" b="b"/>
              <a:pathLst>
                <a:path w="1497495" h="318052">
                  <a:moveTo>
                    <a:pt x="0" y="0"/>
                  </a:moveTo>
                  <a:lnTo>
                    <a:pt x="1497495" y="318052"/>
                  </a:lnTo>
                </a:path>
              </a:pathLst>
            </a:cu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501252C-9D2A-47E3-8FD9-EE77D955EDFF}"/>
                </a:ext>
              </a:extLst>
            </p:cNvPr>
            <p:cNvSpPr/>
            <p:nvPr/>
          </p:nvSpPr>
          <p:spPr>
            <a:xfrm>
              <a:off x="4825307" y="3565833"/>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1C230A8-385A-4EF9-A22B-32BF10764BE8}"/>
                </a:ext>
              </a:extLst>
            </p:cNvPr>
            <p:cNvSpPr/>
            <p:nvPr/>
          </p:nvSpPr>
          <p:spPr>
            <a:xfrm rot="16946685">
              <a:off x="5440896" y="3904529"/>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F1C64027-7E4C-4C47-9180-A0256B807D88}"/>
                </a:ext>
              </a:extLst>
            </p:cNvPr>
            <p:cNvSpPr/>
            <p:nvPr/>
          </p:nvSpPr>
          <p:spPr>
            <a:xfrm>
              <a:off x="4812055" y="4109025"/>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9EEB723A-ADB5-4329-8976-920B54766F01}"/>
                </a:ext>
              </a:extLst>
            </p:cNvPr>
            <p:cNvSpPr/>
            <p:nvPr/>
          </p:nvSpPr>
          <p:spPr>
            <a:xfrm>
              <a:off x="7608263" y="4345311"/>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2244F430-A621-4B54-9FEE-4CACE36F3A19}"/>
                </a:ext>
              </a:extLst>
            </p:cNvPr>
            <p:cNvSpPr/>
            <p:nvPr/>
          </p:nvSpPr>
          <p:spPr>
            <a:xfrm>
              <a:off x="7602631" y="4888503"/>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AC01784-42E7-406A-97E2-EE9B97DB6640}"/>
                </a:ext>
              </a:extLst>
            </p:cNvPr>
            <p:cNvSpPr/>
            <p:nvPr/>
          </p:nvSpPr>
          <p:spPr>
            <a:xfrm rot="16946685">
              <a:off x="6949217" y="4465655"/>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B3F7355-847C-4322-848C-8A535CF10BC6}"/>
                </a:ext>
              </a:extLst>
            </p:cNvPr>
            <p:cNvSpPr/>
            <p:nvPr/>
          </p:nvSpPr>
          <p:spPr>
            <a:xfrm>
              <a:off x="6458535" y="4934222"/>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A7CC0A84-6811-44B8-9585-EF3EB5878EEA}"/>
                </a:ext>
              </a:extLst>
            </p:cNvPr>
            <p:cNvSpPr txBox="1"/>
            <p:nvPr/>
          </p:nvSpPr>
          <p:spPr>
            <a:xfrm>
              <a:off x="5192879" y="1811270"/>
              <a:ext cx="1814151" cy="400110"/>
            </a:xfrm>
            <a:prstGeom prst="rect">
              <a:avLst/>
            </a:prstGeom>
            <a:noFill/>
          </p:spPr>
          <p:txBody>
            <a:bodyPr wrap="none" rtlCol="0">
              <a:spAutoFit/>
            </a:bodyPr>
            <a:lstStyle/>
            <a:p>
              <a:r>
                <a:rPr lang="en-US" sz="2000" b="1" dirty="0"/>
                <a:t>Element Model</a:t>
              </a:r>
            </a:p>
          </p:txBody>
        </p:sp>
        <p:sp>
          <p:nvSpPr>
            <p:cNvPr id="49" name="Rectangle 48">
              <a:extLst>
                <a:ext uri="{FF2B5EF4-FFF2-40B4-BE49-F238E27FC236}">
                  <a16:creationId xmlns:a16="http://schemas.microsoft.com/office/drawing/2014/main" id="{E4B21837-395F-4F5D-A596-7973CFA80E4F}"/>
                </a:ext>
              </a:extLst>
            </p:cNvPr>
            <p:cNvSpPr/>
            <p:nvPr/>
          </p:nvSpPr>
          <p:spPr>
            <a:xfrm>
              <a:off x="4079931" y="1826335"/>
              <a:ext cx="4002157" cy="467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99819C3-9BAB-4D73-9FEC-64DF1BE90116}"/>
                </a:ext>
              </a:extLst>
            </p:cNvPr>
            <p:cNvSpPr txBox="1"/>
            <p:nvPr/>
          </p:nvSpPr>
          <p:spPr>
            <a:xfrm>
              <a:off x="7327923" y="4166803"/>
              <a:ext cx="340158" cy="400110"/>
            </a:xfrm>
            <a:prstGeom prst="rect">
              <a:avLst/>
            </a:prstGeom>
            <a:noFill/>
          </p:spPr>
          <p:txBody>
            <a:bodyPr wrap="none" rtlCol="0">
              <a:spAutoFit/>
            </a:bodyPr>
            <a:lstStyle/>
            <a:p>
              <a:r>
                <a:rPr lang="en-US" sz="2000" dirty="0">
                  <a:solidFill>
                    <a:srgbClr val="FF0000"/>
                  </a:solidFill>
                </a:rPr>
                <a:t>●</a:t>
              </a:r>
            </a:p>
          </p:txBody>
        </p:sp>
        <p:sp>
          <p:nvSpPr>
            <p:cNvPr id="51" name="TextBox 50">
              <a:extLst>
                <a:ext uri="{FF2B5EF4-FFF2-40B4-BE49-F238E27FC236}">
                  <a16:creationId xmlns:a16="http://schemas.microsoft.com/office/drawing/2014/main" id="{73A7003D-A532-4CC6-837E-94AA44AC929F}"/>
                </a:ext>
              </a:extLst>
            </p:cNvPr>
            <p:cNvSpPr txBox="1"/>
            <p:nvPr/>
          </p:nvSpPr>
          <p:spPr>
            <a:xfrm>
              <a:off x="4549506" y="3403834"/>
              <a:ext cx="340158" cy="400110"/>
            </a:xfrm>
            <a:prstGeom prst="rect">
              <a:avLst/>
            </a:prstGeom>
            <a:noFill/>
          </p:spPr>
          <p:txBody>
            <a:bodyPr wrap="none" rtlCol="0">
              <a:spAutoFit/>
            </a:bodyPr>
            <a:lstStyle/>
            <a:p>
              <a:r>
                <a:rPr lang="en-US" sz="2000" dirty="0">
                  <a:solidFill>
                    <a:srgbClr val="FF0000"/>
                  </a:solidFill>
                </a:rPr>
                <a:t>●</a:t>
              </a:r>
            </a:p>
          </p:txBody>
        </p:sp>
        <p:sp>
          <p:nvSpPr>
            <p:cNvPr id="52" name="TextBox 51">
              <a:extLst>
                <a:ext uri="{FF2B5EF4-FFF2-40B4-BE49-F238E27FC236}">
                  <a16:creationId xmlns:a16="http://schemas.microsoft.com/office/drawing/2014/main" id="{AEF5F934-1E3E-46A9-B9B0-43D302A2C172}"/>
                </a:ext>
              </a:extLst>
            </p:cNvPr>
            <p:cNvSpPr txBox="1"/>
            <p:nvPr/>
          </p:nvSpPr>
          <p:spPr>
            <a:xfrm>
              <a:off x="4551199" y="3923909"/>
              <a:ext cx="340158" cy="400110"/>
            </a:xfrm>
            <a:prstGeom prst="rect">
              <a:avLst/>
            </a:prstGeom>
            <a:noFill/>
          </p:spPr>
          <p:txBody>
            <a:bodyPr wrap="none" rtlCol="0">
              <a:spAutoFit/>
            </a:bodyPr>
            <a:lstStyle/>
            <a:p>
              <a:r>
                <a:rPr lang="en-US" sz="2000" dirty="0">
                  <a:solidFill>
                    <a:srgbClr val="FF0000"/>
                  </a:solidFill>
                </a:rPr>
                <a:t>●</a:t>
              </a:r>
            </a:p>
          </p:txBody>
        </p:sp>
        <p:sp>
          <p:nvSpPr>
            <p:cNvPr id="53" name="TextBox 52">
              <a:extLst>
                <a:ext uri="{FF2B5EF4-FFF2-40B4-BE49-F238E27FC236}">
                  <a16:creationId xmlns:a16="http://schemas.microsoft.com/office/drawing/2014/main" id="{9DCB62DA-B9C2-4301-A9C3-AB46A0DB82FD}"/>
                </a:ext>
              </a:extLst>
            </p:cNvPr>
            <p:cNvSpPr txBox="1"/>
            <p:nvPr/>
          </p:nvSpPr>
          <p:spPr>
            <a:xfrm>
              <a:off x="4724441" y="3785743"/>
              <a:ext cx="340158" cy="400110"/>
            </a:xfrm>
            <a:prstGeom prst="rect">
              <a:avLst/>
            </a:prstGeom>
            <a:noFill/>
          </p:spPr>
          <p:txBody>
            <a:bodyPr wrap="none" rtlCol="0">
              <a:spAutoFit/>
            </a:bodyPr>
            <a:lstStyle/>
            <a:p>
              <a:r>
                <a:rPr lang="en-US" sz="2000" dirty="0">
                  <a:solidFill>
                    <a:srgbClr val="FF0000"/>
                  </a:solidFill>
                </a:rPr>
                <a:t>●</a:t>
              </a:r>
            </a:p>
          </p:txBody>
        </p:sp>
        <p:sp>
          <p:nvSpPr>
            <p:cNvPr id="54" name="TextBox 53">
              <a:extLst>
                <a:ext uri="{FF2B5EF4-FFF2-40B4-BE49-F238E27FC236}">
                  <a16:creationId xmlns:a16="http://schemas.microsoft.com/office/drawing/2014/main" id="{ED51098E-E91B-4DC3-BB2F-A1F6EE7E5FCB}"/>
                </a:ext>
              </a:extLst>
            </p:cNvPr>
            <p:cNvSpPr txBox="1"/>
            <p:nvPr/>
          </p:nvSpPr>
          <p:spPr>
            <a:xfrm>
              <a:off x="6203182" y="4754177"/>
              <a:ext cx="340158" cy="400110"/>
            </a:xfrm>
            <a:prstGeom prst="rect">
              <a:avLst/>
            </a:prstGeom>
            <a:noFill/>
          </p:spPr>
          <p:txBody>
            <a:bodyPr wrap="none" rtlCol="0">
              <a:spAutoFit/>
            </a:bodyPr>
            <a:lstStyle/>
            <a:p>
              <a:r>
                <a:rPr lang="en-US" sz="2000" dirty="0">
                  <a:solidFill>
                    <a:srgbClr val="FF0000"/>
                  </a:solidFill>
                </a:rPr>
                <a:t>●</a:t>
              </a:r>
            </a:p>
          </p:txBody>
        </p:sp>
        <p:sp>
          <p:nvSpPr>
            <p:cNvPr id="55" name="TextBox 54">
              <a:extLst>
                <a:ext uri="{FF2B5EF4-FFF2-40B4-BE49-F238E27FC236}">
                  <a16:creationId xmlns:a16="http://schemas.microsoft.com/office/drawing/2014/main" id="{2438E79D-F37F-4DFD-B2AF-0B50178B6C5A}"/>
                </a:ext>
              </a:extLst>
            </p:cNvPr>
            <p:cNvSpPr txBox="1"/>
            <p:nvPr/>
          </p:nvSpPr>
          <p:spPr>
            <a:xfrm>
              <a:off x="7326639" y="4685112"/>
              <a:ext cx="340158" cy="400110"/>
            </a:xfrm>
            <a:prstGeom prst="rect">
              <a:avLst/>
            </a:prstGeom>
            <a:noFill/>
          </p:spPr>
          <p:txBody>
            <a:bodyPr wrap="none" rtlCol="0">
              <a:spAutoFit/>
            </a:bodyPr>
            <a:lstStyle/>
            <a:p>
              <a:r>
                <a:rPr lang="en-US" sz="2000" dirty="0">
                  <a:solidFill>
                    <a:srgbClr val="FF0000"/>
                  </a:solidFill>
                </a:rPr>
                <a:t>●</a:t>
              </a:r>
            </a:p>
          </p:txBody>
        </p:sp>
        <p:sp>
          <p:nvSpPr>
            <p:cNvPr id="56" name="TextBox 55">
              <a:extLst>
                <a:ext uri="{FF2B5EF4-FFF2-40B4-BE49-F238E27FC236}">
                  <a16:creationId xmlns:a16="http://schemas.microsoft.com/office/drawing/2014/main" id="{1F1BE8FC-A61F-45D2-91EC-E173DF98657D}"/>
                </a:ext>
              </a:extLst>
            </p:cNvPr>
            <p:cNvSpPr txBox="1"/>
            <p:nvPr/>
          </p:nvSpPr>
          <p:spPr>
            <a:xfrm>
              <a:off x="7262473" y="5392324"/>
              <a:ext cx="340158" cy="400110"/>
            </a:xfrm>
            <a:prstGeom prst="rect">
              <a:avLst/>
            </a:prstGeom>
            <a:noFill/>
          </p:spPr>
          <p:txBody>
            <a:bodyPr wrap="none" rtlCol="0">
              <a:spAutoFit/>
            </a:bodyPr>
            <a:lstStyle/>
            <a:p>
              <a:r>
                <a:rPr lang="en-US" sz="2000" dirty="0">
                  <a:solidFill>
                    <a:srgbClr val="FF0000"/>
                  </a:solidFill>
                </a:rPr>
                <a:t>●</a:t>
              </a:r>
            </a:p>
          </p:txBody>
        </p:sp>
        <p:sp>
          <p:nvSpPr>
            <p:cNvPr id="57" name="Isosceles Triangle 56">
              <a:extLst>
                <a:ext uri="{FF2B5EF4-FFF2-40B4-BE49-F238E27FC236}">
                  <a16:creationId xmlns:a16="http://schemas.microsoft.com/office/drawing/2014/main" id="{ECF8D948-21F9-4746-9895-DB78CE299233}"/>
                </a:ext>
              </a:extLst>
            </p:cNvPr>
            <p:cNvSpPr/>
            <p:nvPr/>
          </p:nvSpPr>
          <p:spPr>
            <a:xfrm>
              <a:off x="8298456" y="2565083"/>
              <a:ext cx="967409" cy="9806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4F890BB4-3006-46FE-A7C9-EA8B409AECDC}"/>
                </a:ext>
              </a:extLst>
            </p:cNvPr>
            <p:cNvSpPr/>
            <p:nvPr/>
          </p:nvSpPr>
          <p:spPr>
            <a:xfrm>
              <a:off x="8669517" y="3685400"/>
              <a:ext cx="238539" cy="396547"/>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C5BB803A-295E-485F-8B71-C0C758FFDC53}"/>
                </a:ext>
              </a:extLst>
            </p:cNvPr>
            <p:cNvSpPr/>
            <p:nvPr/>
          </p:nvSpPr>
          <p:spPr>
            <a:xfrm>
              <a:off x="10158347" y="4191888"/>
              <a:ext cx="563217" cy="7174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42B7A15B-E143-4846-8A7F-BBA06A6A3A62}"/>
                </a:ext>
              </a:extLst>
            </p:cNvPr>
            <p:cNvSpPr/>
            <p:nvPr/>
          </p:nvSpPr>
          <p:spPr>
            <a:xfrm>
              <a:off x="11081412" y="3340845"/>
              <a:ext cx="967409" cy="980661"/>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5D45A266-08DF-45BD-8FFC-E1D409389A4D}"/>
                </a:ext>
              </a:extLst>
            </p:cNvPr>
            <p:cNvSpPr/>
            <p:nvPr/>
          </p:nvSpPr>
          <p:spPr>
            <a:xfrm>
              <a:off x="11452473" y="4461162"/>
              <a:ext cx="238539" cy="39654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3CAC340D-6875-43FD-99C2-3D5AFEF9E8DF}"/>
                </a:ext>
              </a:extLst>
            </p:cNvPr>
            <p:cNvSpPr/>
            <p:nvPr/>
          </p:nvSpPr>
          <p:spPr>
            <a:xfrm>
              <a:off x="8788786" y="4086539"/>
              <a:ext cx="0" cy="689113"/>
            </a:xfrm>
            <a:custGeom>
              <a:avLst/>
              <a:gdLst>
                <a:gd name="connsiteX0" fmla="*/ 901148 w 901148"/>
                <a:gd name="connsiteY0" fmla="*/ 0 h 689113"/>
                <a:gd name="connsiteX1" fmla="*/ 901148 w 901148"/>
                <a:gd name="connsiteY1" fmla="*/ 689113 h 689113"/>
                <a:gd name="connsiteX2" fmla="*/ 0 w 901148"/>
                <a:gd name="connsiteY2" fmla="*/ 689113 h 689113"/>
                <a:gd name="connsiteX0" fmla="*/ 0 w 0"/>
                <a:gd name="connsiteY0" fmla="*/ 0 h 689113"/>
                <a:gd name="connsiteX1" fmla="*/ 0 w 0"/>
                <a:gd name="connsiteY1" fmla="*/ 689113 h 689113"/>
              </a:gdLst>
              <a:ahLst/>
              <a:cxnLst>
                <a:cxn ang="0">
                  <a:pos x="connsiteX0" y="connsiteY0"/>
                </a:cxn>
                <a:cxn ang="0">
                  <a:pos x="connsiteX1" y="connsiteY1"/>
                </a:cxn>
              </a:cxnLst>
              <a:rect l="l" t="t" r="r" b="b"/>
              <a:pathLst>
                <a:path h="689113">
                  <a:moveTo>
                    <a:pt x="0" y="0"/>
                  </a:moveTo>
                  <a:lnTo>
                    <a:pt x="0" y="689113"/>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CB03D27-3327-4051-94DA-D3292285F1BA}"/>
                </a:ext>
              </a:extLst>
            </p:cNvPr>
            <p:cNvSpPr/>
            <p:nvPr/>
          </p:nvSpPr>
          <p:spPr>
            <a:xfrm>
              <a:off x="10443269" y="4908274"/>
              <a:ext cx="1128472" cy="702365"/>
            </a:xfrm>
            <a:custGeom>
              <a:avLst/>
              <a:gdLst>
                <a:gd name="connsiteX0" fmla="*/ 0 w 1431234"/>
                <a:gd name="connsiteY0" fmla="*/ 0 h 702365"/>
                <a:gd name="connsiteX1" fmla="*/ 0 w 1431234"/>
                <a:gd name="connsiteY1" fmla="*/ 702365 h 702365"/>
                <a:gd name="connsiteX2" fmla="*/ 1431234 w 1431234"/>
                <a:gd name="connsiteY2" fmla="*/ 702365 h 702365"/>
              </a:gdLst>
              <a:ahLst/>
              <a:cxnLst>
                <a:cxn ang="0">
                  <a:pos x="connsiteX0" y="connsiteY0"/>
                </a:cxn>
                <a:cxn ang="0">
                  <a:pos x="connsiteX1" y="connsiteY1"/>
                </a:cxn>
                <a:cxn ang="0">
                  <a:pos x="connsiteX2" y="connsiteY2"/>
                </a:cxn>
              </a:cxnLst>
              <a:rect l="l" t="t" r="r" b="b"/>
              <a:pathLst>
                <a:path w="1431234" h="702365">
                  <a:moveTo>
                    <a:pt x="0" y="0"/>
                  </a:moveTo>
                  <a:lnTo>
                    <a:pt x="0" y="702365"/>
                  </a:lnTo>
                  <a:lnTo>
                    <a:pt x="1431234" y="70236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9126C666-D72C-4C2D-BE97-A87405642499}"/>
                </a:ext>
              </a:extLst>
            </p:cNvPr>
            <p:cNvSpPr/>
            <p:nvPr/>
          </p:nvSpPr>
          <p:spPr>
            <a:xfrm>
              <a:off x="11571742" y="4855165"/>
              <a:ext cx="64405" cy="1400305"/>
            </a:xfrm>
            <a:custGeom>
              <a:avLst/>
              <a:gdLst>
                <a:gd name="connsiteX0" fmla="*/ 0 w 0"/>
                <a:gd name="connsiteY0" fmla="*/ 0 h 2279374"/>
                <a:gd name="connsiteX1" fmla="*/ 0 w 0"/>
                <a:gd name="connsiteY1" fmla="*/ 2279374 h 2279374"/>
              </a:gdLst>
              <a:ahLst/>
              <a:cxnLst>
                <a:cxn ang="0">
                  <a:pos x="connsiteX0" y="connsiteY0"/>
                </a:cxn>
                <a:cxn ang="0">
                  <a:pos x="connsiteX1" y="connsiteY1"/>
                </a:cxn>
              </a:cxnLst>
              <a:rect l="l" t="t" r="r" b="b"/>
              <a:pathLst>
                <a:path h="2279374">
                  <a:moveTo>
                    <a:pt x="0" y="0"/>
                  </a:moveTo>
                  <a:lnTo>
                    <a:pt x="0" y="227937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9AC78E7E-9EEC-425B-89A1-A8D14CA54D44}"/>
                </a:ext>
              </a:extLst>
            </p:cNvPr>
            <p:cNvSpPr/>
            <p:nvPr/>
          </p:nvSpPr>
          <p:spPr>
            <a:xfrm>
              <a:off x="8894804" y="3993774"/>
              <a:ext cx="1497495" cy="318052"/>
            </a:xfrm>
            <a:custGeom>
              <a:avLst/>
              <a:gdLst>
                <a:gd name="connsiteX0" fmla="*/ 0 w 1497495"/>
                <a:gd name="connsiteY0" fmla="*/ 0 h 318052"/>
                <a:gd name="connsiteX1" fmla="*/ 1497495 w 1497495"/>
                <a:gd name="connsiteY1" fmla="*/ 318052 h 318052"/>
              </a:gdLst>
              <a:ahLst/>
              <a:cxnLst>
                <a:cxn ang="0">
                  <a:pos x="connsiteX0" y="connsiteY0"/>
                </a:cxn>
                <a:cxn ang="0">
                  <a:pos x="connsiteX1" y="connsiteY1"/>
                </a:cxn>
              </a:cxnLst>
              <a:rect l="l" t="t" r="r" b="b"/>
              <a:pathLst>
                <a:path w="1497495" h="318052">
                  <a:moveTo>
                    <a:pt x="0" y="0"/>
                  </a:moveTo>
                  <a:lnTo>
                    <a:pt x="1497495" y="31805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B48D0F1A-F215-4E2C-91C3-1FC3DB48A24A}"/>
                </a:ext>
              </a:extLst>
            </p:cNvPr>
            <p:cNvSpPr/>
            <p:nvPr/>
          </p:nvSpPr>
          <p:spPr>
            <a:xfrm>
              <a:off x="10587004" y="4586648"/>
              <a:ext cx="931730" cy="189004"/>
            </a:xfrm>
            <a:custGeom>
              <a:avLst/>
              <a:gdLst>
                <a:gd name="connsiteX0" fmla="*/ 0 w 1497495"/>
                <a:gd name="connsiteY0" fmla="*/ 0 h 318052"/>
                <a:gd name="connsiteX1" fmla="*/ 1497495 w 1497495"/>
                <a:gd name="connsiteY1" fmla="*/ 318052 h 318052"/>
              </a:gdLst>
              <a:ahLst/>
              <a:cxnLst>
                <a:cxn ang="0">
                  <a:pos x="connsiteX0" y="connsiteY0"/>
                </a:cxn>
                <a:cxn ang="0">
                  <a:pos x="connsiteX1" y="connsiteY1"/>
                </a:cxn>
              </a:cxnLst>
              <a:rect l="l" t="t" r="r" b="b"/>
              <a:pathLst>
                <a:path w="1497495" h="318052">
                  <a:moveTo>
                    <a:pt x="0" y="0"/>
                  </a:moveTo>
                  <a:lnTo>
                    <a:pt x="1497495" y="31805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C1C4D2C-8D7C-487C-9C48-F488CB90D20C}"/>
                </a:ext>
              </a:extLst>
            </p:cNvPr>
            <p:cNvSpPr/>
            <p:nvPr/>
          </p:nvSpPr>
          <p:spPr>
            <a:xfrm>
              <a:off x="8900436" y="3571508"/>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B3DA5BEA-0CBD-453B-B240-7D5162C817B5}"/>
                </a:ext>
              </a:extLst>
            </p:cNvPr>
            <p:cNvSpPr/>
            <p:nvPr/>
          </p:nvSpPr>
          <p:spPr>
            <a:xfrm rot="16946685">
              <a:off x="9516025" y="3910204"/>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E1535018-BD9E-432B-B429-718E5ECA503D}"/>
                </a:ext>
              </a:extLst>
            </p:cNvPr>
            <p:cNvSpPr/>
            <p:nvPr/>
          </p:nvSpPr>
          <p:spPr>
            <a:xfrm>
              <a:off x="8887184" y="4114700"/>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BD05F2F0-2F8C-4501-80DC-BB87BD56B822}"/>
                </a:ext>
              </a:extLst>
            </p:cNvPr>
            <p:cNvSpPr/>
            <p:nvPr/>
          </p:nvSpPr>
          <p:spPr>
            <a:xfrm>
              <a:off x="11683392" y="4350986"/>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65F7897C-A6E5-4DFD-82F9-B9FACAB26E34}"/>
                </a:ext>
              </a:extLst>
            </p:cNvPr>
            <p:cNvSpPr/>
            <p:nvPr/>
          </p:nvSpPr>
          <p:spPr>
            <a:xfrm>
              <a:off x="11677760" y="4894178"/>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0445283-9488-4DED-90F4-B2D3DBC5B0A6}"/>
                </a:ext>
              </a:extLst>
            </p:cNvPr>
            <p:cNvSpPr/>
            <p:nvPr/>
          </p:nvSpPr>
          <p:spPr>
            <a:xfrm rot="16946685">
              <a:off x="11024346" y="4471330"/>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B1BAD67-52FD-4CA4-9FA0-A5005ADC4615}"/>
                </a:ext>
              </a:extLst>
            </p:cNvPr>
            <p:cNvSpPr/>
            <p:nvPr/>
          </p:nvSpPr>
          <p:spPr>
            <a:xfrm>
              <a:off x="10533664" y="4939897"/>
              <a:ext cx="0" cy="267287"/>
            </a:xfrm>
            <a:custGeom>
              <a:avLst/>
              <a:gdLst>
                <a:gd name="connsiteX0" fmla="*/ 0 w 0"/>
                <a:gd name="connsiteY0" fmla="*/ 0 h 267287"/>
                <a:gd name="connsiteX1" fmla="*/ 0 w 0"/>
                <a:gd name="connsiteY1" fmla="*/ 267287 h 267287"/>
              </a:gdLst>
              <a:ahLst/>
              <a:cxnLst>
                <a:cxn ang="0">
                  <a:pos x="connsiteX0" y="connsiteY0"/>
                </a:cxn>
                <a:cxn ang="0">
                  <a:pos x="connsiteX1" y="connsiteY1"/>
                </a:cxn>
              </a:cxnLst>
              <a:rect l="l" t="t" r="r" b="b"/>
              <a:pathLst>
                <a:path h="267287">
                  <a:moveTo>
                    <a:pt x="0" y="0"/>
                  </a:moveTo>
                  <a:lnTo>
                    <a:pt x="0" y="267287"/>
                  </a:lnTo>
                </a:path>
              </a:pathLst>
            </a:custGeom>
            <a:noFill/>
            <a:ln>
              <a:solidFill>
                <a:schemeClr val="tx1"/>
              </a:solidFill>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72F9B0EB-9456-47E8-BE4D-A72EEA6E947B}"/>
                </a:ext>
              </a:extLst>
            </p:cNvPr>
            <p:cNvSpPr txBox="1"/>
            <p:nvPr/>
          </p:nvSpPr>
          <p:spPr>
            <a:xfrm>
              <a:off x="8968208" y="1816945"/>
              <a:ext cx="2464714" cy="400110"/>
            </a:xfrm>
            <a:prstGeom prst="rect">
              <a:avLst/>
            </a:prstGeom>
            <a:noFill/>
          </p:spPr>
          <p:txBody>
            <a:bodyPr wrap="none" rtlCol="0">
              <a:spAutoFit/>
            </a:bodyPr>
            <a:lstStyle/>
            <a:p>
              <a:r>
                <a:rPr lang="en-US" sz="2000" b="1" dirty="0"/>
                <a:t>Modeling Framework</a:t>
              </a:r>
            </a:p>
          </p:txBody>
        </p:sp>
        <p:sp>
          <p:nvSpPr>
            <p:cNvPr id="75" name="Rectangle 74">
              <a:extLst>
                <a:ext uri="{FF2B5EF4-FFF2-40B4-BE49-F238E27FC236}">
                  <a16:creationId xmlns:a16="http://schemas.microsoft.com/office/drawing/2014/main" id="{428A843D-21EB-485D-BB62-64141A2425AB}"/>
                </a:ext>
              </a:extLst>
            </p:cNvPr>
            <p:cNvSpPr/>
            <p:nvPr/>
          </p:nvSpPr>
          <p:spPr>
            <a:xfrm>
              <a:off x="8170050" y="1817270"/>
              <a:ext cx="4002157" cy="4690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21C52BA-F4FE-4ADD-A690-4D10B9FC4F68}"/>
                </a:ext>
              </a:extLst>
            </p:cNvPr>
            <p:cNvSpPr txBox="1"/>
            <p:nvPr/>
          </p:nvSpPr>
          <p:spPr>
            <a:xfrm>
              <a:off x="11403052" y="4172478"/>
              <a:ext cx="340158" cy="400110"/>
            </a:xfrm>
            <a:prstGeom prst="rect">
              <a:avLst/>
            </a:prstGeom>
            <a:noFill/>
          </p:spPr>
          <p:txBody>
            <a:bodyPr wrap="none" rtlCol="0">
              <a:spAutoFit/>
            </a:bodyPr>
            <a:lstStyle/>
            <a:p>
              <a:r>
                <a:rPr lang="en-US" sz="2000" dirty="0">
                  <a:solidFill>
                    <a:srgbClr val="FF0000"/>
                  </a:solidFill>
                </a:rPr>
                <a:t>●</a:t>
              </a:r>
            </a:p>
          </p:txBody>
        </p:sp>
        <p:sp>
          <p:nvSpPr>
            <p:cNvPr id="77" name="TextBox 76">
              <a:extLst>
                <a:ext uri="{FF2B5EF4-FFF2-40B4-BE49-F238E27FC236}">
                  <a16:creationId xmlns:a16="http://schemas.microsoft.com/office/drawing/2014/main" id="{169A85DE-54C4-49E3-9FDD-1FF22C5C7B1B}"/>
                </a:ext>
              </a:extLst>
            </p:cNvPr>
            <p:cNvSpPr txBox="1"/>
            <p:nvPr/>
          </p:nvSpPr>
          <p:spPr>
            <a:xfrm>
              <a:off x="8624635" y="3409509"/>
              <a:ext cx="340158" cy="400110"/>
            </a:xfrm>
            <a:prstGeom prst="rect">
              <a:avLst/>
            </a:prstGeom>
            <a:noFill/>
          </p:spPr>
          <p:txBody>
            <a:bodyPr wrap="none" rtlCol="0">
              <a:spAutoFit/>
            </a:bodyPr>
            <a:lstStyle/>
            <a:p>
              <a:r>
                <a:rPr lang="en-US" sz="2000" dirty="0">
                  <a:solidFill>
                    <a:srgbClr val="FF0000"/>
                  </a:solidFill>
                </a:rPr>
                <a:t>●</a:t>
              </a:r>
            </a:p>
          </p:txBody>
        </p:sp>
        <p:sp>
          <p:nvSpPr>
            <p:cNvPr id="78" name="TextBox 77">
              <a:extLst>
                <a:ext uri="{FF2B5EF4-FFF2-40B4-BE49-F238E27FC236}">
                  <a16:creationId xmlns:a16="http://schemas.microsoft.com/office/drawing/2014/main" id="{1DC0A47A-0F87-46A2-8662-C73CD36E4AAF}"/>
                </a:ext>
              </a:extLst>
            </p:cNvPr>
            <p:cNvSpPr txBox="1"/>
            <p:nvPr/>
          </p:nvSpPr>
          <p:spPr>
            <a:xfrm>
              <a:off x="8626328" y="3929584"/>
              <a:ext cx="340158" cy="400110"/>
            </a:xfrm>
            <a:prstGeom prst="rect">
              <a:avLst/>
            </a:prstGeom>
            <a:noFill/>
          </p:spPr>
          <p:txBody>
            <a:bodyPr wrap="none" rtlCol="0">
              <a:spAutoFit/>
            </a:bodyPr>
            <a:lstStyle/>
            <a:p>
              <a:r>
                <a:rPr lang="en-US" sz="2000" dirty="0">
                  <a:solidFill>
                    <a:srgbClr val="FF0000"/>
                  </a:solidFill>
                </a:rPr>
                <a:t>●</a:t>
              </a:r>
            </a:p>
          </p:txBody>
        </p:sp>
        <p:sp>
          <p:nvSpPr>
            <p:cNvPr id="79" name="TextBox 78">
              <a:extLst>
                <a:ext uri="{FF2B5EF4-FFF2-40B4-BE49-F238E27FC236}">
                  <a16:creationId xmlns:a16="http://schemas.microsoft.com/office/drawing/2014/main" id="{17AF93AC-153B-4EA8-873D-CFBEA23951C0}"/>
                </a:ext>
              </a:extLst>
            </p:cNvPr>
            <p:cNvSpPr txBox="1"/>
            <p:nvPr/>
          </p:nvSpPr>
          <p:spPr>
            <a:xfrm>
              <a:off x="8790045" y="3772368"/>
              <a:ext cx="340158" cy="400110"/>
            </a:xfrm>
            <a:prstGeom prst="rect">
              <a:avLst/>
            </a:prstGeom>
            <a:noFill/>
          </p:spPr>
          <p:txBody>
            <a:bodyPr wrap="none" rtlCol="0">
              <a:spAutoFit/>
            </a:bodyPr>
            <a:lstStyle/>
            <a:p>
              <a:r>
                <a:rPr lang="en-US" sz="2000" dirty="0">
                  <a:solidFill>
                    <a:srgbClr val="FF0000"/>
                  </a:solidFill>
                </a:rPr>
                <a:t>●</a:t>
              </a:r>
            </a:p>
          </p:txBody>
        </p:sp>
        <p:sp>
          <p:nvSpPr>
            <p:cNvPr id="80" name="TextBox 79">
              <a:extLst>
                <a:ext uri="{FF2B5EF4-FFF2-40B4-BE49-F238E27FC236}">
                  <a16:creationId xmlns:a16="http://schemas.microsoft.com/office/drawing/2014/main" id="{DBABECA5-BDB4-42FE-8463-CD37396BF82A}"/>
                </a:ext>
              </a:extLst>
            </p:cNvPr>
            <p:cNvSpPr txBox="1"/>
            <p:nvPr/>
          </p:nvSpPr>
          <p:spPr>
            <a:xfrm>
              <a:off x="10278311" y="4759852"/>
              <a:ext cx="340158" cy="400110"/>
            </a:xfrm>
            <a:prstGeom prst="rect">
              <a:avLst/>
            </a:prstGeom>
            <a:noFill/>
          </p:spPr>
          <p:txBody>
            <a:bodyPr wrap="none" rtlCol="0">
              <a:spAutoFit/>
            </a:bodyPr>
            <a:lstStyle/>
            <a:p>
              <a:r>
                <a:rPr lang="en-US" sz="2000" dirty="0">
                  <a:solidFill>
                    <a:srgbClr val="FF0000"/>
                  </a:solidFill>
                </a:rPr>
                <a:t>●</a:t>
              </a:r>
            </a:p>
          </p:txBody>
        </p:sp>
        <p:sp>
          <p:nvSpPr>
            <p:cNvPr id="81" name="TextBox 80">
              <a:extLst>
                <a:ext uri="{FF2B5EF4-FFF2-40B4-BE49-F238E27FC236}">
                  <a16:creationId xmlns:a16="http://schemas.microsoft.com/office/drawing/2014/main" id="{70947F1E-16B3-4219-ACDC-74E1CDEAA041}"/>
                </a:ext>
              </a:extLst>
            </p:cNvPr>
            <p:cNvSpPr txBox="1"/>
            <p:nvPr/>
          </p:nvSpPr>
          <p:spPr>
            <a:xfrm>
              <a:off x="11401768" y="4700312"/>
              <a:ext cx="340158" cy="400110"/>
            </a:xfrm>
            <a:prstGeom prst="rect">
              <a:avLst/>
            </a:prstGeom>
            <a:noFill/>
          </p:spPr>
          <p:txBody>
            <a:bodyPr wrap="none" rtlCol="0">
              <a:spAutoFit/>
            </a:bodyPr>
            <a:lstStyle/>
            <a:p>
              <a:r>
                <a:rPr lang="en-US" sz="2000" dirty="0">
                  <a:solidFill>
                    <a:srgbClr val="FF0000"/>
                  </a:solidFill>
                </a:rPr>
                <a:t>●</a:t>
              </a:r>
            </a:p>
          </p:txBody>
        </p:sp>
        <p:sp>
          <p:nvSpPr>
            <p:cNvPr id="82" name="TextBox 81">
              <a:extLst>
                <a:ext uri="{FF2B5EF4-FFF2-40B4-BE49-F238E27FC236}">
                  <a16:creationId xmlns:a16="http://schemas.microsoft.com/office/drawing/2014/main" id="{F3EE4268-9215-4BAC-A27A-2416BCCC0EA7}"/>
                </a:ext>
              </a:extLst>
            </p:cNvPr>
            <p:cNvSpPr txBox="1"/>
            <p:nvPr/>
          </p:nvSpPr>
          <p:spPr>
            <a:xfrm>
              <a:off x="11337602" y="5397999"/>
              <a:ext cx="340158" cy="400110"/>
            </a:xfrm>
            <a:prstGeom prst="rect">
              <a:avLst/>
            </a:prstGeom>
            <a:noFill/>
          </p:spPr>
          <p:txBody>
            <a:bodyPr wrap="none" rtlCol="0">
              <a:spAutoFit/>
            </a:bodyPr>
            <a:lstStyle/>
            <a:p>
              <a:r>
                <a:rPr lang="en-US" sz="2000" dirty="0">
                  <a:solidFill>
                    <a:srgbClr val="FF0000"/>
                  </a:solidFill>
                </a:rPr>
                <a:t>●</a:t>
              </a:r>
            </a:p>
          </p:txBody>
        </p:sp>
        <p:sp>
          <p:nvSpPr>
            <p:cNvPr id="83" name="TextBox 82">
              <a:extLst>
                <a:ext uri="{FF2B5EF4-FFF2-40B4-BE49-F238E27FC236}">
                  <a16:creationId xmlns:a16="http://schemas.microsoft.com/office/drawing/2014/main" id="{9636D45E-506C-419F-AB2A-584FB83807A2}"/>
                </a:ext>
              </a:extLst>
            </p:cNvPr>
            <p:cNvSpPr txBox="1"/>
            <p:nvPr/>
          </p:nvSpPr>
          <p:spPr>
            <a:xfrm>
              <a:off x="125962" y="6151638"/>
              <a:ext cx="308098" cy="338554"/>
            </a:xfrm>
            <a:prstGeom prst="rect">
              <a:avLst/>
            </a:prstGeom>
            <a:noFill/>
          </p:spPr>
          <p:txBody>
            <a:bodyPr wrap="none" rtlCol="0">
              <a:spAutoFit/>
            </a:bodyPr>
            <a:lstStyle/>
            <a:p>
              <a:r>
                <a:rPr lang="en-US" sz="1600" dirty="0">
                  <a:solidFill>
                    <a:srgbClr val="FF0000"/>
                  </a:solidFill>
                </a:rPr>
                <a:t>●</a:t>
              </a:r>
            </a:p>
          </p:txBody>
        </p:sp>
        <p:sp>
          <p:nvSpPr>
            <p:cNvPr id="84" name="TextBox 83">
              <a:extLst>
                <a:ext uri="{FF2B5EF4-FFF2-40B4-BE49-F238E27FC236}">
                  <a16:creationId xmlns:a16="http://schemas.microsoft.com/office/drawing/2014/main" id="{0324A4FD-51B7-4B91-823E-FD4A282F982A}"/>
                </a:ext>
              </a:extLst>
            </p:cNvPr>
            <p:cNvSpPr txBox="1"/>
            <p:nvPr/>
          </p:nvSpPr>
          <p:spPr>
            <a:xfrm>
              <a:off x="354091" y="5755321"/>
              <a:ext cx="3373039" cy="707886"/>
            </a:xfrm>
            <a:prstGeom prst="rect">
              <a:avLst/>
            </a:prstGeom>
            <a:noFill/>
          </p:spPr>
          <p:txBody>
            <a:bodyPr wrap="none" rtlCol="0">
              <a:spAutoFit/>
            </a:bodyPr>
            <a:lstStyle/>
            <a:p>
              <a:r>
                <a:rPr lang="en-US" sz="1000" dirty="0"/>
                <a:t>Reservoir</a:t>
              </a:r>
            </a:p>
            <a:p>
              <a:r>
                <a:rPr lang="en-US" sz="1000" dirty="0"/>
                <a:t>River</a:t>
              </a:r>
            </a:p>
            <a:p>
              <a:r>
                <a:rPr lang="en-US" sz="1000" dirty="0"/>
                <a:t>Conveyance (e.g., tunnel, canal)</a:t>
              </a:r>
            </a:p>
            <a:p>
              <a:r>
                <a:rPr lang="en-US" sz="1000" dirty="0"/>
                <a:t>Linkage between model reaches (reservoir, rivers, diversions)</a:t>
              </a:r>
            </a:p>
          </p:txBody>
        </p:sp>
        <p:sp>
          <p:nvSpPr>
            <p:cNvPr id="85" name="Isosceles Triangle 84">
              <a:extLst>
                <a:ext uri="{FF2B5EF4-FFF2-40B4-BE49-F238E27FC236}">
                  <a16:creationId xmlns:a16="http://schemas.microsoft.com/office/drawing/2014/main" id="{F764DBBF-3E19-4A36-8A64-83CE00479B89}"/>
                </a:ext>
              </a:extLst>
            </p:cNvPr>
            <p:cNvSpPr/>
            <p:nvPr/>
          </p:nvSpPr>
          <p:spPr>
            <a:xfrm>
              <a:off x="208607" y="5770328"/>
              <a:ext cx="145484" cy="1675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C0EB0526-1191-41A8-9B9F-BAA0E5FD15E5}"/>
                </a:ext>
              </a:extLst>
            </p:cNvPr>
            <p:cNvSpPr/>
            <p:nvPr/>
          </p:nvSpPr>
          <p:spPr>
            <a:xfrm rot="5400000" flipH="1">
              <a:off x="259191" y="5941178"/>
              <a:ext cx="45719" cy="154143"/>
            </a:xfrm>
            <a:custGeom>
              <a:avLst/>
              <a:gdLst>
                <a:gd name="connsiteX0" fmla="*/ 901148 w 901148"/>
                <a:gd name="connsiteY0" fmla="*/ 0 h 689113"/>
                <a:gd name="connsiteX1" fmla="*/ 901148 w 901148"/>
                <a:gd name="connsiteY1" fmla="*/ 689113 h 689113"/>
                <a:gd name="connsiteX2" fmla="*/ 0 w 901148"/>
                <a:gd name="connsiteY2" fmla="*/ 689113 h 689113"/>
                <a:gd name="connsiteX0" fmla="*/ 0 w 0"/>
                <a:gd name="connsiteY0" fmla="*/ 0 h 689113"/>
                <a:gd name="connsiteX1" fmla="*/ 0 w 0"/>
                <a:gd name="connsiteY1" fmla="*/ 689113 h 689113"/>
              </a:gdLst>
              <a:ahLst/>
              <a:cxnLst>
                <a:cxn ang="0">
                  <a:pos x="connsiteX0" y="connsiteY0"/>
                </a:cxn>
                <a:cxn ang="0">
                  <a:pos x="connsiteX1" y="connsiteY1"/>
                </a:cxn>
              </a:cxnLst>
              <a:rect l="l" t="t" r="r" b="b"/>
              <a:pathLst>
                <a:path h="689113">
                  <a:moveTo>
                    <a:pt x="0" y="0"/>
                  </a:moveTo>
                  <a:lnTo>
                    <a:pt x="0" y="689113"/>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A8A6472A-2416-4AE5-B461-D5C45995FB1A}"/>
                </a:ext>
              </a:extLst>
            </p:cNvPr>
            <p:cNvSpPr/>
            <p:nvPr/>
          </p:nvSpPr>
          <p:spPr>
            <a:xfrm rot="5400000" flipH="1">
              <a:off x="240141" y="6093578"/>
              <a:ext cx="45719" cy="154143"/>
            </a:xfrm>
            <a:custGeom>
              <a:avLst/>
              <a:gdLst>
                <a:gd name="connsiteX0" fmla="*/ 901148 w 901148"/>
                <a:gd name="connsiteY0" fmla="*/ 0 h 689113"/>
                <a:gd name="connsiteX1" fmla="*/ 901148 w 901148"/>
                <a:gd name="connsiteY1" fmla="*/ 689113 h 689113"/>
                <a:gd name="connsiteX2" fmla="*/ 0 w 901148"/>
                <a:gd name="connsiteY2" fmla="*/ 689113 h 689113"/>
                <a:gd name="connsiteX0" fmla="*/ 0 w 0"/>
                <a:gd name="connsiteY0" fmla="*/ 0 h 689113"/>
                <a:gd name="connsiteX1" fmla="*/ 0 w 0"/>
                <a:gd name="connsiteY1" fmla="*/ 689113 h 689113"/>
              </a:gdLst>
              <a:ahLst/>
              <a:cxnLst>
                <a:cxn ang="0">
                  <a:pos x="connsiteX0" y="connsiteY0"/>
                </a:cxn>
                <a:cxn ang="0">
                  <a:pos x="connsiteX1" y="connsiteY1"/>
                </a:cxn>
              </a:cxnLst>
              <a:rect l="l" t="t" r="r" b="b"/>
              <a:pathLst>
                <a:path h="689113">
                  <a:moveTo>
                    <a:pt x="0" y="0"/>
                  </a:moveTo>
                  <a:lnTo>
                    <a:pt x="0" y="689113"/>
                  </a:lnTo>
                </a:path>
              </a:pathLst>
            </a:cu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7804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415C-5BC0-4998-8E4B-E0E027C8B61E}"/>
              </a:ext>
            </a:extLst>
          </p:cNvPr>
          <p:cNvSpPr>
            <a:spLocks noGrp="1"/>
          </p:cNvSpPr>
          <p:nvPr>
            <p:ph type="title"/>
          </p:nvPr>
        </p:nvSpPr>
        <p:spPr/>
        <p:txBody>
          <a:bodyPr/>
          <a:lstStyle/>
          <a:p>
            <a:r>
              <a:rPr lang="en-US" dirty="0"/>
              <a:t>Model Selection Criteria: Subcategories</a:t>
            </a:r>
          </a:p>
        </p:txBody>
      </p:sp>
      <p:sp>
        <p:nvSpPr>
          <p:cNvPr id="3" name="Text Placeholder 2">
            <a:extLst>
              <a:ext uri="{FF2B5EF4-FFF2-40B4-BE49-F238E27FC236}">
                <a16:creationId xmlns:a16="http://schemas.microsoft.com/office/drawing/2014/main" id="{CA3F4697-F5BD-4267-8BFD-A175B8D290F4}"/>
              </a:ext>
            </a:extLst>
          </p:cNvPr>
          <p:cNvSpPr>
            <a:spLocks noGrp="1"/>
          </p:cNvSpPr>
          <p:nvPr>
            <p:ph type="body" sz="quarter" idx="13"/>
          </p:nvPr>
        </p:nvSpPr>
        <p:spPr/>
        <p:txBody>
          <a:bodyPr/>
          <a:lstStyle/>
          <a:p>
            <a:pPr marR="0" lvl="0">
              <a:spcBef>
                <a:spcPts val="0"/>
              </a:spcBef>
              <a:spcAft>
                <a:spcPts val="600"/>
              </a:spcAft>
              <a:buFont typeface="Arial" panose="020B0604020202020204" pitchFamily="34" charset="0"/>
              <a:buChar char="•"/>
            </a:pPr>
            <a:r>
              <a:rPr lang="en-US" u="sng" dirty="0">
                <a:effectLst/>
                <a:latin typeface="Segoe UI Semibold" panose="020B0702040204020203" pitchFamily="34" charset="0"/>
                <a:ea typeface="Times New Roman" panose="02020603050405020304" pitchFamily="18" charset="0"/>
                <a:cs typeface="Segoe UI Semibold" panose="020B0702040204020203" pitchFamily="34" charset="0"/>
              </a:rPr>
              <a:t>Numerical Model Criteria</a:t>
            </a:r>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 – representation of physical system in a model </a:t>
            </a:r>
          </a:p>
          <a:p>
            <a:pPr marR="0" lvl="0">
              <a:spcBef>
                <a:spcPts val="0"/>
              </a:spcBef>
              <a:spcAft>
                <a:spcPts val="600"/>
              </a:spcAft>
              <a:buFont typeface="Arial" panose="020B0604020202020204" pitchFamily="34" charset="0"/>
              <a:buChar char="•"/>
            </a:pPr>
            <a:r>
              <a:rPr lang="en-US" u="sng" dirty="0">
                <a:effectLst/>
                <a:latin typeface="Segoe UI Semibold" panose="020B0702040204020203" pitchFamily="34" charset="0"/>
                <a:ea typeface="Times New Roman" panose="02020603050405020304" pitchFamily="18" charset="0"/>
                <a:cs typeface="Segoe UI Semibold" panose="020B0702040204020203" pitchFamily="34" charset="0"/>
              </a:rPr>
              <a:t>Linkage</a:t>
            </a:r>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 – addresses if models are discrete (reach specific) or system-wide and if framework compatible</a:t>
            </a:r>
          </a:p>
          <a:p>
            <a:pPr marR="0" lvl="0">
              <a:spcBef>
                <a:spcPts val="0"/>
              </a:spcBef>
              <a:spcAft>
                <a:spcPts val="600"/>
              </a:spcAft>
              <a:buFont typeface="Arial" panose="020B0604020202020204" pitchFamily="34" charset="0"/>
              <a:buChar char="•"/>
            </a:pPr>
            <a:r>
              <a:rPr lang="en-US" u="sng" dirty="0">
                <a:effectLst/>
                <a:latin typeface="Segoe UI Semibold" panose="020B0702040204020203" pitchFamily="34" charset="0"/>
                <a:ea typeface="Times New Roman" panose="02020603050405020304" pitchFamily="18" charset="0"/>
                <a:cs typeface="Segoe UI Semibold" panose="020B0702040204020203" pitchFamily="34" charset="0"/>
              </a:rPr>
              <a:t>Input/Output (I/O)</a:t>
            </a:r>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 – model pre- and post-processors and data structures</a:t>
            </a:r>
          </a:p>
          <a:p>
            <a:pPr marR="0" lvl="0">
              <a:spcBef>
                <a:spcPts val="0"/>
              </a:spcBef>
              <a:spcAft>
                <a:spcPts val="600"/>
              </a:spcAft>
              <a:buFont typeface="Arial" panose="020B0604020202020204" pitchFamily="34" charset="0"/>
              <a:buChar char="•"/>
            </a:pPr>
            <a:r>
              <a:rPr lang="en-US" u="sng" dirty="0">
                <a:effectLst/>
                <a:latin typeface="Segoe UI Semibold" panose="020B0702040204020203" pitchFamily="34" charset="0"/>
                <a:ea typeface="Times New Roman" panose="02020603050405020304" pitchFamily="18" charset="0"/>
                <a:cs typeface="Segoe UI Semibold" panose="020B0702040204020203" pitchFamily="34" charset="0"/>
              </a:rPr>
              <a:t>Support</a:t>
            </a:r>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 – user specific information </a:t>
            </a:r>
          </a:p>
          <a:p>
            <a:pPr marR="0" lvl="0">
              <a:spcBef>
                <a:spcPts val="0"/>
              </a:spcBef>
              <a:spcAft>
                <a:spcPts val="600"/>
              </a:spcAft>
              <a:buFont typeface="Arial" panose="020B0604020202020204" pitchFamily="34" charset="0"/>
              <a:buChar char="•"/>
            </a:pPr>
            <a:r>
              <a:rPr lang="en-US" u="sng" dirty="0">
                <a:effectLst/>
                <a:latin typeface="Segoe UI Semibold" panose="020B0702040204020203" pitchFamily="34" charset="0"/>
                <a:ea typeface="Times New Roman" panose="02020603050405020304" pitchFamily="18" charset="0"/>
                <a:cs typeface="Segoe UI Semibold" panose="020B0702040204020203" pitchFamily="34" charset="0"/>
              </a:rPr>
              <a:t>CVP Features</a:t>
            </a:r>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 – ability to represent specific features CVP</a:t>
            </a:r>
          </a:p>
          <a:p>
            <a:pPr marR="0" lvl="0">
              <a:spcBef>
                <a:spcPts val="0"/>
              </a:spcBef>
              <a:spcAft>
                <a:spcPts val="600"/>
              </a:spcAft>
              <a:buFont typeface="Arial" panose="020B0604020202020204" pitchFamily="34" charset="0"/>
              <a:buChar char="•"/>
            </a:pPr>
            <a:r>
              <a:rPr lang="en-US" u="sng" dirty="0">
                <a:effectLst/>
                <a:latin typeface="Segoe UI Semibold" panose="020B0702040204020203" pitchFamily="34" charset="0"/>
                <a:ea typeface="Times New Roman" panose="02020603050405020304" pitchFamily="18" charset="0"/>
                <a:cs typeface="Segoe UI Semibold" panose="020B0702040204020203" pitchFamily="34" charset="0"/>
              </a:rPr>
              <a:t>Qualitative</a:t>
            </a:r>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 – additional qualitative criteria </a:t>
            </a:r>
          </a:p>
          <a:p>
            <a:endParaRPr lang="en-US" dirty="0"/>
          </a:p>
        </p:txBody>
      </p:sp>
      <p:sp>
        <p:nvSpPr>
          <p:cNvPr id="4" name="Text Placeholder 3">
            <a:extLst>
              <a:ext uri="{FF2B5EF4-FFF2-40B4-BE49-F238E27FC236}">
                <a16:creationId xmlns:a16="http://schemas.microsoft.com/office/drawing/2014/main" id="{00616F38-A5D5-4FCD-B769-0FBD35A9E73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4464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C898D-E5B9-478C-88E2-84325C61B2AC}"/>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DC085193-5779-4C10-9967-34356B5D5E35}"/>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F1C1C4D4-30EE-456B-AA47-A97D63C20525}"/>
              </a:ext>
            </a:extLst>
          </p:cNvPr>
          <p:cNvGraphicFramePr>
            <a:graphicFrameLocks noGrp="1"/>
          </p:cNvGraphicFramePr>
          <p:nvPr/>
        </p:nvGraphicFramePr>
        <p:xfrm>
          <a:off x="258762" y="1845590"/>
          <a:ext cx="11674158" cy="4693920"/>
        </p:xfrm>
        <a:graphic>
          <a:graphicData uri="http://schemas.openxmlformats.org/drawingml/2006/table">
            <a:tbl>
              <a:tblPr firstRow="1" firstCol="1" bandRow="1">
                <a:tableStyleId>{5C22544A-7EE6-4342-B048-85BDC9FD1C3A}</a:tableStyleId>
              </a:tblPr>
              <a:tblGrid>
                <a:gridCol w="3503769">
                  <a:extLst>
                    <a:ext uri="{9D8B030D-6E8A-4147-A177-3AD203B41FA5}">
                      <a16:colId xmlns:a16="http://schemas.microsoft.com/office/drawing/2014/main" val="2807679647"/>
                    </a:ext>
                  </a:extLst>
                </a:gridCol>
                <a:gridCol w="7118915">
                  <a:extLst>
                    <a:ext uri="{9D8B030D-6E8A-4147-A177-3AD203B41FA5}">
                      <a16:colId xmlns:a16="http://schemas.microsoft.com/office/drawing/2014/main" val="2659187881"/>
                    </a:ext>
                  </a:extLst>
                </a:gridCol>
                <a:gridCol w="1051474">
                  <a:extLst>
                    <a:ext uri="{9D8B030D-6E8A-4147-A177-3AD203B41FA5}">
                      <a16:colId xmlns:a16="http://schemas.microsoft.com/office/drawing/2014/main" val="4168913511"/>
                    </a:ext>
                  </a:extLst>
                </a:gridCol>
              </a:tblGrid>
              <a:tr h="0">
                <a:tc>
                  <a:txBody>
                    <a:bodyPr/>
                    <a:lstStyle/>
                    <a:p>
                      <a:pPr marL="0" marR="0" algn="ctr">
                        <a:spcBef>
                          <a:spcPts val="0"/>
                        </a:spcBef>
                        <a:spcAft>
                          <a:spcPts val="600"/>
                        </a:spcAft>
                      </a:pPr>
                      <a:r>
                        <a:rPr lang="en-US" sz="2200" dirty="0">
                          <a:effectLst/>
                        </a:rPr>
                        <a:t>Criteria</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dirty="0">
                          <a:effectLst/>
                        </a:rPr>
                        <a:t>Notes/Comments</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dirty="0">
                          <a:effectLst/>
                        </a:rPr>
                        <a:t>Priority</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3402511"/>
                  </a:ext>
                </a:extLst>
              </a:tr>
              <a:tr h="0">
                <a:tc>
                  <a:txBody>
                    <a:bodyPr/>
                    <a:lstStyle/>
                    <a:p>
                      <a:pPr marL="152400" marR="0" indent="-152400" algn="l">
                        <a:spcBef>
                          <a:spcPts val="0"/>
                        </a:spcBef>
                        <a:spcAft>
                          <a:spcPts val="600"/>
                        </a:spcAft>
                      </a:pPr>
                      <a:r>
                        <a:rPr lang="en-US" sz="2200" dirty="0">
                          <a:effectLst/>
                        </a:rPr>
                        <a:t>1. Model type (River/Reservoir)</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u="sng" dirty="0">
                          <a:effectLst/>
                        </a:rPr>
                        <a:t>Reservoir</a:t>
                      </a:r>
                      <a:r>
                        <a:rPr lang="en-US" sz="2200" dirty="0">
                          <a:effectLst/>
                        </a:rPr>
                        <a:t> (vertical profile and outflow temperature), </a:t>
                      </a:r>
                      <a:r>
                        <a:rPr lang="en-US" sz="2200" u="sng" dirty="0">
                          <a:effectLst/>
                        </a:rPr>
                        <a:t>River </a:t>
                      </a:r>
                      <a:r>
                        <a:rPr lang="en-US" sz="2200" dirty="0">
                          <a:effectLst/>
                        </a:rPr>
                        <a:t>(longitudinal temperature) </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a:effectLst/>
                        </a:rPr>
                        <a:t>H</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315936"/>
                  </a:ext>
                </a:extLst>
              </a:tr>
              <a:tr h="448310">
                <a:tc>
                  <a:txBody>
                    <a:bodyPr/>
                    <a:lstStyle/>
                    <a:p>
                      <a:pPr marL="152400" marR="0" indent="-152400" algn="l">
                        <a:spcBef>
                          <a:spcPts val="0"/>
                        </a:spcBef>
                        <a:spcAft>
                          <a:spcPts val="600"/>
                        </a:spcAft>
                      </a:pPr>
                      <a:r>
                        <a:rPr lang="en-US" sz="2200" dirty="0">
                          <a:effectLst/>
                        </a:rPr>
                        <a:t>2. Number of dimensions   (1, 2)</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dirty="0">
                          <a:effectLst/>
                        </a:rPr>
                        <a:t>Tradeoffs between lower/higher dimensional representations and computational efficiency</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a:effectLst/>
                        </a:rPr>
                        <a:t>H</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28178"/>
                  </a:ext>
                </a:extLst>
              </a:tr>
              <a:tr h="274320">
                <a:tc>
                  <a:txBody>
                    <a:bodyPr/>
                    <a:lstStyle/>
                    <a:p>
                      <a:pPr marL="152400" marR="0" indent="-152400" algn="l">
                        <a:spcBef>
                          <a:spcPts val="0"/>
                        </a:spcBef>
                        <a:spcAft>
                          <a:spcPts val="600"/>
                        </a:spcAft>
                      </a:pPr>
                      <a:r>
                        <a:rPr lang="en-US" sz="2200" dirty="0">
                          <a:effectLst/>
                        </a:rPr>
                        <a:t>3. System geometric representation</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dirty="0">
                          <a:effectLst/>
                        </a:rPr>
                        <a:t>Appropriate spatial resolution to represent reservoir/river element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a:effectLst/>
                        </a:rPr>
                        <a:t>H</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176564"/>
                  </a:ext>
                </a:extLst>
              </a:tr>
              <a:tr h="127000">
                <a:tc>
                  <a:txBody>
                    <a:bodyPr/>
                    <a:lstStyle/>
                    <a:p>
                      <a:pPr marL="152400" marR="0" indent="-152400" algn="l">
                        <a:spcBef>
                          <a:spcPts val="0"/>
                        </a:spcBef>
                        <a:spcAft>
                          <a:spcPts val="600"/>
                        </a:spcAft>
                      </a:pPr>
                      <a:r>
                        <a:rPr lang="en-US" sz="2200" dirty="0">
                          <a:effectLst/>
                        </a:rPr>
                        <a:t>4. Dynamic flow model </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dirty="0">
                          <a:effectLst/>
                        </a:rPr>
                        <a:t>Ability to capture flow conditions over a range of time scales (hours, days, months)</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a:effectLst/>
                        </a:rPr>
                        <a:t>H</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7401117"/>
                  </a:ext>
                </a:extLst>
              </a:tr>
              <a:tr h="231140">
                <a:tc>
                  <a:txBody>
                    <a:bodyPr/>
                    <a:lstStyle/>
                    <a:p>
                      <a:pPr marL="152400" marR="0" indent="-152400" algn="l">
                        <a:spcBef>
                          <a:spcPts val="0"/>
                        </a:spcBef>
                        <a:spcAft>
                          <a:spcPts val="600"/>
                        </a:spcAft>
                      </a:pPr>
                      <a:r>
                        <a:rPr lang="en-US" sz="2200" dirty="0">
                          <a:effectLst/>
                        </a:rPr>
                        <a:t>5. Water temperature representation </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dirty="0">
                          <a:effectLst/>
                        </a:rPr>
                        <a:t>Comprehensive heat budget formulation</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a:effectLst/>
                        </a:rPr>
                        <a:t>H</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7915250"/>
                  </a:ext>
                </a:extLst>
              </a:tr>
              <a:tr h="274320">
                <a:tc>
                  <a:txBody>
                    <a:bodyPr/>
                    <a:lstStyle/>
                    <a:p>
                      <a:pPr marL="152400" marR="0" indent="-152400" algn="l">
                        <a:spcBef>
                          <a:spcPts val="0"/>
                        </a:spcBef>
                        <a:spcAft>
                          <a:spcPts val="600"/>
                        </a:spcAft>
                      </a:pPr>
                      <a:r>
                        <a:rPr lang="en-US" sz="2200" dirty="0">
                          <a:effectLst/>
                        </a:rPr>
                        <a:t>6. Time step</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dirty="0">
                          <a:effectLst/>
                        </a:rPr>
                        <a:t>Sub-daily required</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a:effectLst/>
                        </a:rPr>
                        <a:t>H</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0740146"/>
                  </a:ext>
                </a:extLst>
              </a:tr>
              <a:tr h="548640">
                <a:tc>
                  <a:txBody>
                    <a:bodyPr/>
                    <a:lstStyle/>
                    <a:p>
                      <a:pPr marL="152400" marR="0" indent="-152400" algn="l">
                        <a:spcBef>
                          <a:spcPts val="0"/>
                        </a:spcBef>
                        <a:spcAft>
                          <a:spcPts val="600"/>
                        </a:spcAft>
                      </a:pPr>
                      <a:r>
                        <a:rPr lang="en-US" sz="2200" dirty="0">
                          <a:effectLst/>
                        </a:rPr>
                        <a:t>7. Computational performance consideration </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200" dirty="0">
                          <a:effectLst/>
                        </a:rPr>
                        <a:t>Computation time considered for screening analyses as well as planning analyses</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200" dirty="0">
                          <a:effectLst/>
                        </a:rPr>
                        <a:t>H</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1447192"/>
                  </a:ext>
                </a:extLst>
              </a:tr>
            </a:tbl>
          </a:graphicData>
        </a:graphic>
      </p:graphicFrame>
      <p:sp>
        <p:nvSpPr>
          <p:cNvPr id="6" name="Title 1">
            <a:extLst>
              <a:ext uri="{FF2B5EF4-FFF2-40B4-BE49-F238E27FC236}">
                <a16:creationId xmlns:a16="http://schemas.microsoft.com/office/drawing/2014/main" id="{19207B9B-E172-49B1-8C67-B823DA6466BB}"/>
              </a:ext>
            </a:extLst>
          </p:cNvPr>
          <p:cNvSpPr txBox="1">
            <a:spLocks/>
          </p:cNvSpPr>
          <p:nvPr/>
        </p:nvSpPr>
        <p:spPr>
          <a:xfrm>
            <a:off x="228600" y="365125"/>
            <a:ext cx="1170432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latin typeface="Segoe UI Semibold" panose="020B0702040204020203" pitchFamily="34" charset="0"/>
                <a:ea typeface="Times New Roman" panose="02020603050405020304" pitchFamily="18" charset="0"/>
                <a:cs typeface="Segoe UI Semibold" panose="020B0702040204020203" pitchFamily="34" charset="0"/>
              </a:rPr>
              <a:t>Numerical Model Criteria</a:t>
            </a:r>
            <a:endParaRPr lang="en-US" dirty="0"/>
          </a:p>
        </p:txBody>
      </p:sp>
    </p:spTree>
    <p:extLst>
      <p:ext uri="{BB962C8B-B14F-4D97-AF65-F5344CB8AC3E}">
        <p14:creationId xmlns:p14="http://schemas.microsoft.com/office/powerpoint/2010/main" val="2068832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FE02-EFD4-4FA8-B32D-EB486EBD3BAD}"/>
              </a:ext>
            </a:extLst>
          </p:cNvPr>
          <p:cNvSpPr>
            <a:spLocks noGrp="1"/>
          </p:cNvSpPr>
          <p:nvPr>
            <p:ph type="title"/>
          </p:nvPr>
        </p:nvSpPr>
        <p:spPr/>
        <p:txBody>
          <a:bodyPr/>
          <a:lstStyle/>
          <a:p>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Linkage Criteria</a:t>
            </a:r>
            <a:endParaRPr lang="en-US" dirty="0"/>
          </a:p>
        </p:txBody>
      </p:sp>
      <p:sp>
        <p:nvSpPr>
          <p:cNvPr id="3" name="Text Placeholder 2">
            <a:extLst>
              <a:ext uri="{FF2B5EF4-FFF2-40B4-BE49-F238E27FC236}">
                <a16:creationId xmlns:a16="http://schemas.microsoft.com/office/drawing/2014/main" id="{39AC898D-E5B9-478C-88E2-84325C61B2AC}"/>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DC085193-5779-4C10-9967-34356B5D5E35}"/>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F1C1C4D4-30EE-456B-AA47-A97D63C20525}"/>
              </a:ext>
            </a:extLst>
          </p:cNvPr>
          <p:cNvGraphicFramePr>
            <a:graphicFrameLocks noGrp="1"/>
          </p:cNvGraphicFramePr>
          <p:nvPr/>
        </p:nvGraphicFramePr>
        <p:xfrm>
          <a:off x="258762" y="1854049"/>
          <a:ext cx="11674158" cy="2194560"/>
        </p:xfrm>
        <a:graphic>
          <a:graphicData uri="http://schemas.openxmlformats.org/drawingml/2006/table">
            <a:tbl>
              <a:tblPr firstRow="1" firstCol="1" bandRow="1">
                <a:tableStyleId>{5C22544A-7EE6-4342-B048-85BDC9FD1C3A}</a:tableStyleId>
              </a:tblPr>
              <a:tblGrid>
                <a:gridCol w="3488779">
                  <a:extLst>
                    <a:ext uri="{9D8B030D-6E8A-4147-A177-3AD203B41FA5}">
                      <a16:colId xmlns:a16="http://schemas.microsoft.com/office/drawing/2014/main" val="2807679647"/>
                    </a:ext>
                  </a:extLst>
                </a:gridCol>
                <a:gridCol w="7030387">
                  <a:extLst>
                    <a:ext uri="{9D8B030D-6E8A-4147-A177-3AD203B41FA5}">
                      <a16:colId xmlns:a16="http://schemas.microsoft.com/office/drawing/2014/main" val="2659187881"/>
                    </a:ext>
                  </a:extLst>
                </a:gridCol>
                <a:gridCol w="1154992">
                  <a:extLst>
                    <a:ext uri="{9D8B030D-6E8A-4147-A177-3AD203B41FA5}">
                      <a16:colId xmlns:a16="http://schemas.microsoft.com/office/drawing/2014/main" val="4168913511"/>
                    </a:ext>
                  </a:extLst>
                </a:gridCol>
              </a:tblGrid>
              <a:tr h="0">
                <a:tc>
                  <a:txBody>
                    <a:bodyPr/>
                    <a:lstStyle/>
                    <a:p>
                      <a:pPr marL="0" marR="0" algn="ctr">
                        <a:spcBef>
                          <a:spcPts val="0"/>
                        </a:spcBef>
                        <a:spcAft>
                          <a:spcPts val="600"/>
                        </a:spcAft>
                      </a:pPr>
                      <a:r>
                        <a:rPr lang="en-US" sz="2400" dirty="0">
                          <a:effectLst/>
                        </a:rPr>
                        <a:t>Criteria</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effectLst/>
                        </a:rPr>
                        <a:t>Notes/Comments</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effectLst/>
                        </a:rPr>
                        <a:t>Priority</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3402511"/>
                  </a:ext>
                </a:extLst>
              </a:tr>
              <a:tr h="0">
                <a:tc>
                  <a:txBody>
                    <a:bodyPr/>
                    <a:lstStyle/>
                    <a:p>
                      <a:pPr marL="152400" marR="0" indent="-152400" algn="l">
                        <a:spcBef>
                          <a:spcPts val="0"/>
                        </a:spcBef>
                        <a:spcAft>
                          <a:spcPts val="6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8. System Model or discrete reach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can represent entire system (reservoir and river hydrology and water temperature) or a discrete segment/element of system (e.g., reservoir model)</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315936"/>
                  </a:ext>
                </a:extLst>
              </a:tr>
              <a:tr h="448310">
                <a:tc>
                  <a:txBody>
                    <a:bodyPr/>
                    <a:lstStyle/>
                    <a:p>
                      <a:pPr marL="152400" marR="0" indent="-152400" algn="l">
                        <a:spcBef>
                          <a:spcPts val="0"/>
                        </a:spcBef>
                        <a:spcAft>
                          <a:spcPts val="6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9. Modeling framework compatible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can share I/O with other models in a framework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H/M</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28178"/>
                  </a:ext>
                </a:extLst>
              </a:tr>
            </a:tbl>
          </a:graphicData>
        </a:graphic>
      </p:graphicFrame>
    </p:spTree>
    <p:extLst>
      <p:ext uri="{BB962C8B-B14F-4D97-AF65-F5344CB8AC3E}">
        <p14:creationId xmlns:p14="http://schemas.microsoft.com/office/powerpoint/2010/main" val="2150741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4CE5-8CFA-4A93-8B96-3871D171309C}"/>
              </a:ext>
            </a:extLst>
          </p:cNvPr>
          <p:cNvSpPr>
            <a:spLocks noGrp="1"/>
          </p:cNvSpPr>
          <p:nvPr>
            <p:ph type="title"/>
          </p:nvPr>
        </p:nvSpPr>
        <p:spPr/>
        <p:txBody>
          <a:bodyPr/>
          <a:lstStyle/>
          <a:p>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Input/Output (I/O) Criteria</a:t>
            </a:r>
            <a:endParaRPr lang="en-US" dirty="0"/>
          </a:p>
        </p:txBody>
      </p:sp>
      <p:sp>
        <p:nvSpPr>
          <p:cNvPr id="3" name="Text Placeholder 2">
            <a:extLst>
              <a:ext uri="{FF2B5EF4-FFF2-40B4-BE49-F238E27FC236}">
                <a16:creationId xmlns:a16="http://schemas.microsoft.com/office/drawing/2014/main" id="{E8D5A42E-AB08-4955-AA05-4CF4EA8B7844}"/>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526EFD40-8EB2-413C-B2EE-D51BF42D8B64}"/>
              </a:ext>
            </a:extLst>
          </p:cNvPr>
          <p:cNvSpPr>
            <a:spLocks noGrp="1"/>
          </p:cNvSpPr>
          <p:nvPr>
            <p:ph type="body" sz="quarter" idx="14"/>
          </p:nvPr>
        </p:nvSpPr>
        <p:spPr/>
        <p:txBody>
          <a:bodyPr/>
          <a:lstStyle/>
          <a:p>
            <a:endParaRPr lang="en-US"/>
          </a:p>
        </p:txBody>
      </p:sp>
      <p:graphicFrame>
        <p:nvGraphicFramePr>
          <p:cNvPr id="7" name="Table 6">
            <a:extLst>
              <a:ext uri="{FF2B5EF4-FFF2-40B4-BE49-F238E27FC236}">
                <a16:creationId xmlns:a16="http://schemas.microsoft.com/office/drawing/2014/main" id="{25BF3645-E6FF-4FA5-9DD4-017174E3D458}"/>
              </a:ext>
            </a:extLst>
          </p:cNvPr>
          <p:cNvGraphicFramePr>
            <a:graphicFrameLocks noGrp="1"/>
          </p:cNvGraphicFramePr>
          <p:nvPr/>
        </p:nvGraphicFramePr>
        <p:xfrm>
          <a:off x="258762" y="1875570"/>
          <a:ext cx="11674158" cy="2560320"/>
        </p:xfrm>
        <a:graphic>
          <a:graphicData uri="http://schemas.openxmlformats.org/drawingml/2006/table">
            <a:tbl>
              <a:tblPr firstRow="1" firstCol="1" bandRow="1">
                <a:tableStyleId>{5C22544A-7EE6-4342-B048-85BDC9FD1C3A}</a:tableStyleId>
              </a:tblPr>
              <a:tblGrid>
                <a:gridCol w="3473789">
                  <a:extLst>
                    <a:ext uri="{9D8B030D-6E8A-4147-A177-3AD203B41FA5}">
                      <a16:colId xmlns:a16="http://schemas.microsoft.com/office/drawing/2014/main" val="2807679647"/>
                    </a:ext>
                  </a:extLst>
                </a:gridCol>
                <a:gridCol w="7045377">
                  <a:extLst>
                    <a:ext uri="{9D8B030D-6E8A-4147-A177-3AD203B41FA5}">
                      <a16:colId xmlns:a16="http://schemas.microsoft.com/office/drawing/2014/main" val="2659187881"/>
                    </a:ext>
                  </a:extLst>
                </a:gridCol>
                <a:gridCol w="1154992">
                  <a:extLst>
                    <a:ext uri="{9D8B030D-6E8A-4147-A177-3AD203B41FA5}">
                      <a16:colId xmlns:a16="http://schemas.microsoft.com/office/drawing/2014/main" val="4168913511"/>
                    </a:ext>
                  </a:extLst>
                </a:gridCol>
              </a:tblGrid>
              <a:tr h="0">
                <a:tc>
                  <a:txBody>
                    <a:bodyPr/>
                    <a:lstStyle/>
                    <a:p>
                      <a:pPr marL="0" marR="0" algn="ctr">
                        <a:spcBef>
                          <a:spcPts val="0"/>
                        </a:spcBef>
                        <a:spcAft>
                          <a:spcPts val="600"/>
                        </a:spcAft>
                      </a:pPr>
                      <a:r>
                        <a:rPr lang="en-US" sz="2400" dirty="0">
                          <a:effectLst/>
                        </a:rPr>
                        <a:t>Criteria</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Notes/Comments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Priority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3402511"/>
                  </a:ext>
                </a:extLst>
              </a:tr>
              <a:tr h="0">
                <a:tc>
                  <a:txBody>
                    <a:bodyPr/>
                    <a:lstStyle/>
                    <a:p>
                      <a:pPr marL="152400" marR="0" indent="-152400" algn="l">
                        <a:spcBef>
                          <a:spcPts val="0"/>
                        </a:spcBef>
                        <a:spcAft>
                          <a:spcPts val="6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10. Pre-processor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Assess and manage inputs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315936"/>
                  </a:ext>
                </a:extLst>
              </a:tr>
              <a:tr h="448310">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11. Post-processor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Assess, visualize, and report output (graphical and tabular)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28178"/>
                  </a:ext>
                </a:extLst>
              </a:tr>
              <a:tr h="499745">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12. Data structure facilitates model calibration/application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facilitate modeling, calibration, and error detection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176564"/>
                  </a:ext>
                </a:extLst>
              </a:tr>
            </a:tbl>
          </a:graphicData>
        </a:graphic>
      </p:graphicFrame>
      <p:graphicFrame>
        <p:nvGraphicFramePr>
          <p:cNvPr id="8" name="Diagram 7">
            <a:extLst>
              <a:ext uri="{FF2B5EF4-FFF2-40B4-BE49-F238E27FC236}">
                <a16:creationId xmlns:a16="http://schemas.microsoft.com/office/drawing/2014/main" id="{5DB53C77-CA51-4765-8204-DC621DF56C15}"/>
              </a:ext>
            </a:extLst>
          </p:cNvPr>
          <p:cNvGraphicFramePr/>
          <p:nvPr/>
        </p:nvGraphicFramePr>
        <p:xfrm>
          <a:off x="2361783" y="2863121"/>
          <a:ext cx="7741587" cy="5163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178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DE39-5AEA-4D7E-8A1A-F3B3398812F2}"/>
              </a:ext>
            </a:extLst>
          </p:cNvPr>
          <p:cNvSpPr>
            <a:spLocks noGrp="1"/>
          </p:cNvSpPr>
          <p:nvPr>
            <p:ph type="title"/>
          </p:nvPr>
        </p:nvSpPr>
        <p:spPr/>
        <p:txBody>
          <a:bodyPr/>
          <a:lstStyle/>
          <a:p>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Support Criteria</a:t>
            </a:r>
            <a:endParaRPr lang="en-US" dirty="0"/>
          </a:p>
        </p:txBody>
      </p:sp>
      <p:sp>
        <p:nvSpPr>
          <p:cNvPr id="3" name="Text Placeholder 2">
            <a:extLst>
              <a:ext uri="{FF2B5EF4-FFF2-40B4-BE49-F238E27FC236}">
                <a16:creationId xmlns:a16="http://schemas.microsoft.com/office/drawing/2014/main" id="{6B39E123-3630-470C-A469-5BA55EE0F75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6CE2A3B1-89AE-4C5E-94E2-CCCED65CEAD7}"/>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E24CFBFC-6B31-496A-98B4-40EF701D029B}"/>
              </a:ext>
            </a:extLst>
          </p:cNvPr>
          <p:cNvGraphicFramePr>
            <a:graphicFrameLocks noGrp="1"/>
          </p:cNvGraphicFramePr>
          <p:nvPr/>
        </p:nvGraphicFramePr>
        <p:xfrm>
          <a:off x="258762" y="1875570"/>
          <a:ext cx="11674158" cy="4105910"/>
        </p:xfrm>
        <a:graphic>
          <a:graphicData uri="http://schemas.openxmlformats.org/drawingml/2006/table">
            <a:tbl>
              <a:tblPr firstRow="1" firstCol="1" bandRow="1">
                <a:tableStyleId>{5C22544A-7EE6-4342-B048-85BDC9FD1C3A}</a:tableStyleId>
              </a:tblPr>
              <a:tblGrid>
                <a:gridCol w="3473789">
                  <a:extLst>
                    <a:ext uri="{9D8B030D-6E8A-4147-A177-3AD203B41FA5}">
                      <a16:colId xmlns:a16="http://schemas.microsoft.com/office/drawing/2014/main" val="2807679647"/>
                    </a:ext>
                  </a:extLst>
                </a:gridCol>
                <a:gridCol w="7075357">
                  <a:extLst>
                    <a:ext uri="{9D8B030D-6E8A-4147-A177-3AD203B41FA5}">
                      <a16:colId xmlns:a16="http://schemas.microsoft.com/office/drawing/2014/main" val="2659187881"/>
                    </a:ext>
                  </a:extLst>
                </a:gridCol>
                <a:gridCol w="1125012">
                  <a:extLst>
                    <a:ext uri="{9D8B030D-6E8A-4147-A177-3AD203B41FA5}">
                      <a16:colId xmlns:a16="http://schemas.microsoft.com/office/drawing/2014/main" val="4168913511"/>
                    </a:ext>
                  </a:extLst>
                </a:gridCol>
              </a:tblGrid>
              <a:tr h="0">
                <a:tc>
                  <a:txBody>
                    <a:bodyPr/>
                    <a:lstStyle/>
                    <a:p>
                      <a:pPr marL="0" marR="0" algn="ctr">
                        <a:spcBef>
                          <a:spcPts val="0"/>
                        </a:spcBef>
                        <a:spcAft>
                          <a:spcPts val="600"/>
                        </a:spcAft>
                      </a:pPr>
                      <a:r>
                        <a:rPr lang="en-US" sz="2400" dirty="0">
                          <a:effectLst/>
                        </a:rPr>
                        <a:t>Criteria</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Notes/Comments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Priority</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3402511"/>
                  </a:ext>
                </a:extLst>
              </a:tr>
              <a:tr h="0">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13. Model applications</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been used in applications similar to this project.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315936"/>
                  </a:ext>
                </a:extLst>
              </a:tr>
              <a:tr h="448310">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14. Actively supported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Actively supported models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28178"/>
                  </a:ext>
                </a:extLst>
              </a:tr>
              <a:tr h="499745">
                <a:tc>
                  <a:txBody>
                    <a:bodyPr/>
                    <a:lstStyle/>
                    <a:p>
                      <a:pPr marL="152400" marR="0" indent="-152400" algn="l">
                        <a:spcBef>
                          <a:spcPts val="0"/>
                        </a:spcBef>
                        <a:spcAft>
                          <a:spcPts val="6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15.  Public domain, peer reviewed, and accessible model modifications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assess critical model assumptions, verify model modifications, and provide model transparency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176564"/>
                  </a:ext>
                </a:extLst>
              </a:tr>
              <a:tr h="127000">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16. Fee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is free or is there a minimal cost for software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7401117"/>
                  </a:ext>
                </a:extLst>
              </a:tr>
              <a:tr h="231140">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17. Documentation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Technical reports on model construction (equations, solution methods, testing) and user manuals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7915250"/>
                  </a:ext>
                </a:extLst>
              </a:tr>
              <a:tr h="374015">
                <a:tc>
                  <a:txBody>
                    <a:bodyPr/>
                    <a:lstStyle/>
                    <a:p>
                      <a:pPr marL="152400" marR="0" indent="-15240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18. Training and/or user group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Support ongoing model application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M/L</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0740146"/>
                  </a:ext>
                </a:extLst>
              </a:tr>
            </a:tbl>
          </a:graphicData>
        </a:graphic>
      </p:graphicFrame>
    </p:spTree>
    <p:extLst>
      <p:ext uri="{BB962C8B-B14F-4D97-AF65-F5344CB8AC3E}">
        <p14:creationId xmlns:p14="http://schemas.microsoft.com/office/powerpoint/2010/main" val="3278206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DE39-5AEA-4D7E-8A1A-F3B3398812F2}"/>
              </a:ext>
            </a:extLst>
          </p:cNvPr>
          <p:cNvSpPr>
            <a:spLocks noGrp="1"/>
          </p:cNvSpPr>
          <p:nvPr>
            <p:ph type="title"/>
          </p:nvPr>
        </p:nvSpPr>
        <p:spPr/>
        <p:txBody>
          <a:bodyPr/>
          <a:lstStyle/>
          <a:p>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CVP Features Criteria</a:t>
            </a:r>
            <a:endParaRPr lang="en-US" dirty="0"/>
          </a:p>
        </p:txBody>
      </p:sp>
      <p:sp>
        <p:nvSpPr>
          <p:cNvPr id="3" name="Text Placeholder 2">
            <a:extLst>
              <a:ext uri="{FF2B5EF4-FFF2-40B4-BE49-F238E27FC236}">
                <a16:creationId xmlns:a16="http://schemas.microsoft.com/office/drawing/2014/main" id="{6B39E123-3630-470C-A469-5BA55EE0F75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6CE2A3B1-89AE-4C5E-94E2-CCCED65CEAD7}"/>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E24CFBFC-6B31-496A-98B4-40EF701D029B}"/>
              </a:ext>
            </a:extLst>
          </p:cNvPr>
          <p:cNvGraphicFramePr>
            <a:graphicFrameLocks noGrp="1"/>
          </p:cNvGraphicFramePr>
          <p:nvPr/>
        </p:nvGraphicFramePr>
        <p:xfrm>
          <a:off x="258762" y="1856432"/>
          <a:ext cx="11674158" cy="4023360"/>
        </p:xfrm>
        <a:graphic>
          <a:graphicData uri="http://schemas.openxmlformats.org/drawingml/2006/table">
            <a:tbl>
              <a:tblPr firstRow="1" firstCol="1" bandRow="1">
                <a:tableStyleId>{5C22544A-7EE6-4342-B048-85BDC9FD1C3A}</a:tableStyleId>
              </a:tblPr>
              <a:tblGrid>
                <a:gridCol w="4118366">
                  <a:extLst>
                    <a:ext uri="{9D8B030D-6E8A-4147-A177-3AD203B41FA5}">
                      <a16:colId xmlns:a16="http://schemas.microsoft.com/office/drawing/2014/main" val="2807679647"/>
                    </a:ext>
                  </a:extLst>
                </a:gridCol>
                <a:gridCol w="6385810">
                  <a:extLst>
                    <a:ext uri="{9D8B030D-6E8A-4147-A177-3AD203B41FA5}">
                      <a16:colId xmlns:a16="http://schemas.microsoft.com/office/drawing/2014/main" val="2659187881"/>
                    </a:ext>
                  </a:extLst>
                </a:gridCol>
                <a:gridCol w="1169982">
                  <a:extLst>
                    <a:ext uri="{9D8B030D-6E8A-4147-A177-3AD203B41FA5}">
                      <a16:colId xmlns:a16="http://schemas.microsoft.com/office/drawing/2014/main" val="4168913511"/>
                    </a:ext>
                  </a:extLst>
                </a:gridCol>
              </a:tblGrid>
              <a:tr h="0">
                <a:tc>
                  <a:txBody>
                    <a:bodyPr/>
                    <a:lstStyle/>
                    <a:p>
                      <a:pPr marL="0" marR="0" algn="ctr">
                        <a:spcBef>
                          <a:spcPts val="0"/>
                        </a:spcBef>
                        <a:spcAft>
                          <a:spcPts val="600"/>
                        </a:spcAft>
                      </a:pPr>
                      <a:r>
                        <a:rPr lang="en-US" sz="2400" dirty="0">
                          <a:effectLst/>
                        </a:rPr>
                        <a:t>Criteria</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Notes/Comments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Priority</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3402511"/>
                  </a:ext>
                </a:extLst>
              </a:tr>
              <a:tr h="0">
                <a:tc>
                  <a:txBody>
                    <a:bodyPr/>
                    <a:lstStyle/>
                    <a:p>
                      <a:pPr marL="152400" marR="0" indent="-152400" algn="l">
                        <a:spcBef>
                          <a:spcPts val="0"/>
                        </a:spcBef>
                        <a:spcAft>
                          <a:spcPts val="6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19. Specific features: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Represent current or planned project facilities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315936"/>
                  </a:ext>
                </a:extLst>
              </a:tr>
              <a:tr h="274320">
                <a:tc>
                  <a:txBody>
                    <a:bodyPr/>
                    <a:lstStyle/>
                    <a:p>
                      <a:pPr marL="165100" marR="0" lvl="0" indent="-16510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A. Temperature control curtains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Lewiston Lake and Whiskeytown Lake</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28178"/>
                  </a:ext>
                </a:extLst>
              </a:tr>
              <a:tr h="288906">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B. Submerged weirs/dams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Submerged dam upstream of New Melones Dam</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176564"/>
                  </a:ext>
                </a:extLst>
              </a:tr>
              <a:tr h="127000">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C. Selective withdrawal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Shasta Lake and Folsom Lake</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7401117"/>
                  </a:ext>
                </a:extLst>
              </a:tr>
              <a:tr h="231140">
                <a:tc>
                  <a:txBody>
                    <a:bodyPr/>
                    <a:lstStyle/>
                    <a:p>
                      <a:pPr marL="165100" marR="0" lvl="0" indent="-16510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D. Automated simulations to target </a:t>
                      </a:r>
                      <a:r>
                        <a:rPr lang="en-US" sz="2400" dirty="0" err="1">
                          <a:effectLst/>
                          <a:latin typeface="Calibri" panose="020F0502020204030204" pitchFamily="34" charset="0"/>
                          <a:ea typeface="Times New Roman" panose="02020603050405020304" pitchFamily="18" charset="0"/>
                          <a:cs typeface="Times New Roman" panose="02020603050405020304" pitchFamily="18" charset="0"/>
                        </a:rPr>
                        <a:t>tailbay</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temperature</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target reservoir release temperatures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7915250"/>
                  </a:ext>
                </a:extLst>
              </a:tr>
              <a:tr h="374015">
                <a:tc>
                  <a:txBody>
                    <a:bodyPr/>
                    <a:lstStyle/>
                    <a:p>
                      <a:pPr marL="165100" marR="0" lvl="0" indent="-16510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E. Automated simulations to target river temperature</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target downstream river temperatures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0740146"/>
                  </a:ext>
                </a:extLst>
              </a:tr>
              <a:tr h="274320">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F. Shade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Topographic and/or riparian vegetation shade</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1447192"/>
                  </a:ext>
                </a:extLst>
              </a:tr>
            </a:tbl>
          </a:graphicData>
        </a:graphic>
      </p:graphicFrame>
    </p:spTree>
    <p:extLst>
      <p:ext uri="{BB962C8B-B14F-4D97-AF65-F5344CB8AC3E}">
        <p14:creationId xmlns:p14="http://schemas.microsoft.com/office/powerpoint/2010/main" val="2468824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DE39-5AEA-4D7E-8A1A-F3B3398812F2}"/>
              </a:ext>
            </a:extLst>
          </p:cNvPr>
          <p:cNvSpPr>
            <a:spLocks noGrp="1"/>
          </p:cNvSpPr>
          <p:nvPr>
            <p:ph type="title"/>
          </p:nvPr>
        </p:nvSpPr>
        <p:spPr/>
        <p:txBody>
          <a:bodyPr/>
          <a:lstStyle/>
          <a:p>
            <a:r>
              <a:rPr lang="en-US" dirty="0">
                <a:effectLst/>
                <a:latin typeface="Segoe UI Semibold" panose="020B0702040204020203" pitchFamily="34" charset="0"/>
                <a:ea typeface="Times New Roman" panose="02020603050405020304" pitchFamily="18" charset="0"/>
                <a:cs typeface="Segoe UI Semibold" panose="020B0702040204020203" pitchFamily="34" charset="0"/>
              </a:rPr>
              <a:t>Qualitative Criteria</a:t>
            </a:r>
            <a:endParaRPr lang="en-US" dirty="0"/>
          </a:p>
        </p:txBody>
      </p:sp>
      <p:sp>
        <p:nvSpPr>
          <p:cNvPr id="3" name="Text Placeholder 2">
            <a:extLst>
              <a:ext uri="{FF2B5EF4-FFF2-40B4-BE49-F238E27FC236}">
                <a16:creationId xmlns:a16="http://schemas.microsoft.com/office/drawing/2014/main" id="{6B39E123-3630-470C-A469-5BA55EE0F75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6CE2A3B1-89AE-4C5E-94E2-CCCED65CEAD7}"/>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E24CFBFC-6B31-496A-98B4-40EF701D029B}"/>
              </a:ext>
            </a:extLst>
          </p:cNvPr>
          <p:cNvGraphicFramePr>
            <a:graphicFrameLocks noGrp="1"/>
          </p:cNvGraphicFramePr>
          <p:nvPr/>
        </p:nvGraphicFramePr>
        <p:xfrm>
          <a:off x="258762" y="1875570"/>
          <a:ext cx="11674158" cy="3657600"/>
        </p:xfrm>
        <a:graphic>
          <a:graphicData uri="http://schemas.openxmlformats.org/drawingml/2006/table">
            <a:tbl>
              <a:tblPr firstRow="1" firstCol="1" bandRow="1">
                <a:tableStyleId>{5C22544A-7EE6-4342-B048-85BDC9FD1C3A}</a:tableStyleId>
              </a:tblPr>
              <a:tblGrid>
                <a:gridCol w="3638681">
                  <a:extLst>
                    <a:ext uri="{9D8B030D-6E8A-4147-A177-3AD203B41FA5}">
                      <a16:colId xmlns:a16="http://schemas.microsoft.com/office/drawing/2014/main" val="2807679647"/>
                    </a:ext>
                  </a:extLst>
                </a:gridCol>
                <a:gridCol w="6835514">
                  <a:extLst>
                    <a:ext uri="{9D8B030D-6E8A-4147-A177-3AD203B41FA5}">
                      <a16:colId xmlns:a16="http://schemas.microsoft.com/office/drawing/2014/main" val="2659187881"/>
                    </a:ext>
                  </a:extLst>
                </a:gridCol>
                <a:gridCol w="1199963">
                  <a:extLst>
                    <a:ext uri="{9D8B030D-6E8A-4147-A177-3AD203B41FA5}">
                      <a16:colId xmlns:a16="http://schemas.microsoft.com/office/drawing/2014/main" val="4168913511"/>
                    </a:ext>
                  </a:extLst>
                </a:gridCol>
              </a:tblGrid>
              <a:tr h="0">
                <a:tc>
                  <a:txBody>
                    <a:bodyPr/>
                    <a:lstStyle/>
                    <a:p>
                      <a:pPr marL="0" marR="0" algn="ctr">
                        <a:spcBef>
                          <a:spcPts val="0"/>
                        </a:spcBef>
                        <a:spcAft>
                          <a:spcPts val="600"/>
                        </a:spcAft>
                      </a:pPr>
                      <a:r>
                        <a:rPr lang="en-US" sz="2400" dirty="0">
                          <a:effectLst/>
                        </a:rPr>
                        <a:t>Criteria</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Notes/Comments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Priority</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3402511"/>
                  </a:ext>
                </a:extLst>
              </a:tr>
              <a:tr h="0">
                <a:tc>
                  <a:txBody>
                    <a:bodyPr/>
                    <a:lstStyle/>
                    <a:p>
                      <a:pPr marL="0" marR="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20. Qualitative</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315936"/>
                  </a:ext>
                </a:extLst>
              </a:tr>
              <a:tr h="448310">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A. Ease of use</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Relatively easily operated (data input, model run, and output accessed)</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28178"/>
                  </a:ext>
                </a:extLst>
              </a:tr>
              <a:tr h="288906">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B. Credibility </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history of successful use and previous peer review or institutional review/support</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176564"/>
                  </a:ext>
                </a:extLst>
              </a:tr>
              <a:tr h="127000">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C. Easy to incorporate uncertain input parameters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External (preferred) rather than internal</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
                      </a:r>
                      <a:endParaRPr lang="en-US" sz="4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7401117"/>
                  </a:ext>
                </a:extLst>
              </a:tr>
              <a:tr h="231140">
                <a:tc>
                  <a:txBody>
                    <a:bodyPr/>
                    <a:lstStyle/>
                    <a:p>
                      <a:pPr marL="0" marR="0" lvl="0" indent="0" algn="l">
                        <a:spcBef>
                          <a:spcPts val="0"/>
                        </a:spcBef>
                        <a:spcAft>
                          <a:spcPts val="600"/>
                        </a:spcAft>
                        <a:buFont typeface="+mj-l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D. Collaboration with model developers</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developers have an interest in collaboration</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
                      </a:r>
                      <a:endParaRPr lang="en-US" sz="4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7915250"/>
                  </a:ext>
                </a:extLst>
              </a:tr>
            </a:tbl>
          </a:graphicData>
        </a:graphic>
      </p:graphicFrame>
    </p:spTree>
    <p:extLst>
      <p:ext uri="{BB962C8B-B14F-4D97-AF65-F5344CB8AC3E}">
        <p14:creationId xmlns:p14="http://schemas.microsoft.com/office/powerpoint/2010/main" val="97833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AF7D-4D36-4C46-AD30-6A2B2B3C4577}"/>
              </a:ext>
            </a:extLst>
          </p:cNvPr>
          <p:cNvSpPr>
            <a:spLocks noGrp="1"/>
          </p:cNvSpPr>
          <p:nvPr>
            <p:ph type="title"/>
          </p:nvPr>
        </p:nvSpPr>
        <p:spPr/>
        <p:txBody>
          <a:bodyPr/>
          <a:lstStyle/>
          <a:p>
            <a:r>
              <a:rPr lang="en-US" dirty="0"/>
              <a:t>Opening Remarks</a:t>
            </a:r>
          </a:p>
        </p:txBody>
      </p:sp>
      <p:sp>
        <p:nvSpPr>
          <p:cNvPr id="4" name="Text Placeholder 3">
            <a:extLst>
              <a:ext uri="{FF2B5EF4-FFF2-40B4-BE49-F238E27FC236}">
                <a16:creationId xmlns:a16="http://schemas.microsoft.com/office/drawing/2014/main" id="{D5CA4905-597B-4571-9CEE-A64051B3B57B}"/>
              </a:ext>
            </a:extLst>
          </p:cNvPr>
          <p:cNvSpPr>
            <a:spLocks noGrp="1"/>
          </p:cNvSpPr>
          <p:nvPr>
            <p:ph type="body" sz="quarter" idx="14"/>
          </p:nvPr>
        </p:nvSpPr>
        <p:spPr/>
        <p:txBody>
          <a:bodyPr/>
          <a:lstStyle/>
          <a:p>
            <a:endParaRPr lang="en-US"/>
          </a:p>
        </p:txBody>
      </p:sp>
      <p:graphicFrame>
        <p:nvGraphicFramePr>
          <p:cNvPr id="5" name="Table 6">
            <a:extLst>
              <a:ext uri="{FF2B5EF4-FFF2-40B4-BE49-F238E27FC236}">
                <a16:creationId xmlns:a16="http://schemas.microsoft.com/office/drawing/2014/main" id="{3A6463DB-F209-4662-8024-354129E3EFA1}"/>
              </a:ext>
            </a:extLst>
          </p:cNvPr>
          <p:cNvGraphicFramePr>
            <a:graphicFrameLocks noGrp="1"/>
          </p:cNvGraphicFramePr>
          <p:nvPr>
            <p:extLst>
              <p:ext uri="{D42A27DB-BD31-4B8C-83A1-F6EECF244321}">
                <p14:modId xmlns:p14="http://schemas.microsoft.com/office/powerpoint/2010/main" val="2968868354"/>
              </p:ext>
            </p:extLst>
          </p:nvPr>
        </p:nvGraphicFramePr>
        <p:xfrm>
          <a:off x="833120" y="3942078"/>
          <a:ext cx="10962639" cy="1833880"/>
        </p:xfrm>
        <a:graphic>
          <a:graphicData uri="http://schemas.openxmlformats.org/drawingml/2006/table">
            <a:tbl>
              <a:tblPr firstRow="1" bandRow="1">
                <a:tableStyleId>{5C22544A-7EE6-4342-B048-85BDC9FD1C3A}</a:tableStyleId>
              </a:tblPr>
              <a:tblGrid>
                <a:gridCol w="3654213">
                  <a:extLst>
                    <a:ext uri="{9D8B030D-6E8A-4147-A177-3AD203B41FA5}">
                      <a16:colId xmlns:a16="http://schemas.microsoft.com/office/drawing/2014/main" val="4101909164"/>
                    </a:ext>
                  </a:extLst>
                </a:gridCol>
                <a:gridCol w="3654213">
                  <a:extLst>
                    <a:ext uri="{9D8B030D-6E8A-4147-A177-3AD203B41FA5}">
                      <a16:colId xmlns:a16="http://schemas.microsoft.com/office/drawing/2014/main" val="2991331947"/>
                    </a:ext>
                  </a:extLst>
                </a:gridCol>
                <a:gridCol w="3654213">
                  <a:extLst>
                    <a:ext uri="{9D8B030D-6E8A-4147-A177-3AD203B41FA5}">
                      <a16:colId xmlns:a16="http://schemas.microsoft.com/office/drawing/2014/main" val="23688080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David Mooney</a:t>
                      </a:r>
                      <a:br>
                        <a:rPr lang="en-US" sz="1800" kern="1200" dirty="0">
                          <a:solidFill>
                            <a:schemeClr val="bg1"/>
                          </a:solidFill>
                          <a:effectLst/>
                          <a:latin typeface="+mn-lt"/>
                          <a:ea typeface="+mn-ea"/>
                          <a:cs typeface="+mn-cs"/>
                        </a:rPr>
                      </a:br>
                      <a:r>
                        <a:rPr lang="en-US" sz="1800" kern="1200" dirty="0">
                          <a:solidFill>
                            <a:schemeClr val="bg1"/>
                          </a:solidFill>
                          <a:effectLst/>
                          <a:latin typeface="+mn-lt"/>
                          <a:ea typeface="+mn-ea"/>
                          <a:cs typeface="+mn-cs"/>
                        </a:rPr>
                        <a:t>Office Manager</a:t>
                      </a:r>
                      <a:br>
                        <a:rPr lang="en-US" sz="1800" kern="1200" dirty="0">
                          <a:solidFill>
                            <a:schemeClr val="bg1"/>
                          </a:solidFill>
                          <a:effectLst/>
                          <a:latin typeface="+mn-lt"/>
                          <a:ea typeface="+mn-ea"/>
                          <a:cs typeface="+mn-cs"/>
                        </a:rPr>
                      </a:br>
                      <a:r>
                        <a:rPr lang="en-US" sz="1800" kern="1200" dirty="0">
                          <a:solidFill>
                            <a:schemeClr val="bg1"/>
                          </a:solidFill>
                          <a:effectLst/>
                          <a:latin typeface="+mn-lt"/>
                          <a:ea typeface="+mn-ea"/>
                          <a:cs typeface="+mn-cs"/>
                        </a:rPr>
                        <a:t>Bay Delta Office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Region 10 – California-Great Basin</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Kristin White </a:t>
                      </a:r>
                      <a:br>
                        <a:rPr lang="en-US" sz="1800" kern="1200" dirty="0">
                          <a:solidFill>
                            <a:schemeClr val="bg1"/>
                          </a:solidFill>
                          <a:effectLst/>
                          <a:latin typeface="+mn-lt"/>
                          <a:ea typeface="+mn-ea"/>
                          <a:cs typeface="+mn-cs"/>
                        </a:rPr>
                      </a:br>
                      <a:r>
                        <a:rPr lang="en-US" sz="1800" kern="1200" dirty="0">
                          <a:solidFill>
                            <a:schemeClr val="bg1"/>
                          </a:solidFill>
                          <a:effectLst/>
                          <a:latin typeface="+mn-lt"/>
                          <a:ea typeface="+mn-ea"/>
                          <a:cs typeface="+mn-cs"/>
                        </a:rPr>
                        <a:t>Operations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Central Valley Operations Office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Region 10 – California-Great Basin</a:t>
                      </a:r>
                    </a:p>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Derya Sumner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Water Supply and Operations Analysis Branch Chief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Division of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Region 10 – California-Great Basin</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7172518"/>
                  </a:ext>
                </a:extLst>
              </a:tr>
              <a:tr h="370840">
                <a:tc>
                  <a:txBody>
                    <a:bodyPr/>
                    <a:lstStyle/>
                    <a:p>
                      <a:r>
                        <a:rPr lang="en-US" dirty="0">
                          <a:solidFill>
                            <a:schemeClr val="bg1"/>
                          </a:solidFill>
                        </a:rPr>
                        <a:t>Executive Sponsor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Alternate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7436167"/>
                  </a:ext>
                </a:extLst>
              </a:tr>
            </a:tbl>
          </a:graphicData>
        </a:graphic>
      </p:graphicFrame>
      <p:pic>
        <p:nvPicPr>
          <p:cNvPr id="6" name="Picture 5">
            <a:extLst>
              <a:ext uri="{FF2B5EF4-FFF2-40B4-BE49-F238E27FC236}">
                <a16:creationId xmlns:a16="http://schemas.microsoft.com/office/drawing/2014/main" id="{9583E22F-81E4-4D9B-AD26-1C0987FAAA75}"/>
              </a:ext>
            </a:extLst>
          </p:cNvPr>
          <p:cNvPicPr>
            <a:picLocks noChangeAspect="1"/>
          </p:cNvPicPr>
          <p:nvPr/>
        </p:nvPicPr>
        <p:blipFill>
          <a:blip r:embed="rId2"/>
          <a:stretch>
            <a:fillRect/>
          </a:stretch>
        </p:blipFill>
        <p:spPr>
          <a:xfrm>
            <a:off x="4491592" y="1771173"/>
            <a:ext cx="1895475" cy="1895475"/>
          </a:xfrm>
          <a:prstGeom prst="rect">
            <a:avLst/>
          </a:prstGeom>
        </p:spPr>
      </p:pic>
      <p:pic>
        <p:nvPicPr>
          <p:cNvPr id="8" name="Picture 7" descr="A person in a suit smiling&#10;&#10;Description automatically generated with low confidence">
            <a:extLst>
              <a:ext uri="{FF2B5EF4-FFF2-40B4-BE49-F238E27FC236}">
                <a16:creationId xmlns:a16="http://schemas.microsoft.com/office/drawing/2014/main" id="{6E9ACB9E-D8B0-476A-AD84-F5162944C5E2}"/>
              </a:ext>
            </a:extLst>
          </p:cNvPr>
          <p:cNvPicPr>
            <a:picLocks noChangeAspect="1"/>
          </p:cNvPicPr>
          <p:nvPr/>
        </p:nvPicPr>
        <p:blipFill>
          <a:blip r:embed="rId3"/>
          <a:stretch>
            <a:fillRect/>
          </a:stretch>
        </p:blipFill>
        <p:spPr>
          <a:xfrm>
            <a:off x="968851" y="1761648"/>
            <a:ext cx="1905000" cy="1905000"/>
          </a:xfrm>
          <a:prstGeom prst="rect">
            <a:avLst/>
          </a:prstGeom>
        </p:spPr>
      </p:pic>
      <p:pic>
        <p:nvPicPr>
          <p:cNvPr id="10" name="Picture 9" descr="A picture containing wall, person, clothing, indoor&#10;&#10;Description automatically generated">
            <a:extLst>
              <a:ext uri="{FF2B5EF4-FFF2-40B4-BE49-F238E27FC236}">
                <a16:creationId xmlns:a16="http://schemas.microsoft.com/office/drawing/2014/main" id="{7EDA3294-1F88-4E39-A30E-00C308C3C912}"/>
              </a:ext>
            </a:extLst>
          </p:cNvPr>
          <p:cNvPicPr>
            <a:picLocks noChangeAspect="1"/>
          </p:cNvPicPr>
          <p:nvPr/>
        </p:nvPicPr>
        <p:blipFill>
          <a:blip r:embed="rId4"/>
          <a:stretch>
            <a:fillRect/>
          </a:stretch>
        </p:blipFill>
        <p:spPr>
          <a:xfrm>
            <a:off x="8232140" y="1786413"/>
            <a:ext cx="1905000" cy="1905000"/>
          </a:xfrm>
          <a:prstGeom prst="rect">
            <a:avLst/>
          </a:prstGeom>
        </p:spPr>
      </p:pic>
    </p:spTree>
    <p:extLst>
      <p:ext uri="{BB962C8B-B14F-4D97-AF65-F5344CB8AC3E}">
        <p14:creationId xmlns:p14="http://schemas.microsoft.com/office/powerpoint/2010/main" val="4224397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0F8-61B1-4FC5-9679-E3AB5E044EEA}"/>
              </a:ext>
            </a:extLst>
          </p:cNvPr>
          <p:cNvSpPr>
            <a:spLocks noGrp="1"/>
          </p:cNvSpPr>
          <p:nvPr>
            <p:ph type="title"/>
          </p:nvPr>
        </p:nvSpPr>
        <p:spPr/>
        <p:txBody>
          <a:bodyPr/>
          <a:lstStyle/>
          <a:p>
            <a:r>
              <a:rPr lang="en-US" dirty="0"/>
              <a:t>Model Selection </a:t>
            </a:r>
          </a:p>
        </p:txBody>
      </p:sp>
      <p:sp>
        <p:nvSpPr>
          <p:cNvPr id="3" name="Text Placeholder 2">
            <a:extLst>
              <a:ext uri="{FF2B5EF4-FFF2-40B4-BE49-F238E27FC236}">
                <a16:creationId xmlns:a16="http://schemas.microsoft.com/office/drawing/2014/main" id="{A3EFEAD9-161C-427F-A77C-481EC5774760}"/>
              </a:ext>
            </a:extLst>
          </p:cNvPr>
          <p:cNvSpPr>
            <a:spLocks noGrp="1"/>
          </p:cNvSpPr>
          <p:nvPr>
            <p:ph type="body" sz="quarter" idx="13"/>
          </p:nvPr>
        </p:nvSpPr>
        <p:spPr/>
        <p:txBody>
          <a:bodyPr/>
          <a:lstStyle/>
          <a:p>
            <a:r>
              <a:rPr lang="en-US" dirty="0"/>
              <a:t>Modeling Objective(s)</a:t>
            </a:r>
          </a:p>
          <a:p>
            <a:pPr lvl="1"/>
            <a:endParaRPr lang="en-US" dirty="0"/>
          </a:p>
          <a:p>
            <a:r>
              <a:rPr lang="en-US" dirty="0"/>
              <a:t>Model Types</a:t>
            </a:r>
          </a:p>
          <a:p>
            <a:pPr lvl="1"/>
            <a:r>
              <a:rPr lang="en-US" dirty="0"/>
              <a:t>System</a:t>
            </a:r>
          </a:p>
          <a:p>
            <a:pPr lvl="1"/>
            <a:r>
              <a:rPr lang="en-US" dirty="0"/>
              <a:t>Element</a:t>
            </a:r>
          </a:p>
          <a:p>
            <a:pPr lvl="2"/>
            <a:r>
              <a:rPr lang="en-US" dirty="0"/>
              <a:t>Reservoir</a:t>
            </a:r>
          </a:p>
          <a:p>
            <a:pPr lvl="2"/>
            <a:r>
              <a:rPr lang="en-US" dirty="0"/>
              <a:t>River</a:t>
            </a:r>
          </a:p>
          <a:p>
            <a:pPr lvl="1"/>
            <a:r>
              <a:rPr lang="en-US" dirty="0"/>
              <a:t>Framework approach</a:t>
            </a:r>
          </a:p>
        </p:txBody>
      </p:sp>
      <p:sp>
        <p:nvSpPr>
          <p:cNvPr id="4" name="Text Placeholder 3">
            <a:extLst>
              <a:ext uri="{FF2B5EF4-FFF2-40B4-BE49-F238E27FC236}">
                <a16:creationId xmlns:a16="http://schemas.microsoft.com/office/drawing/2014/main" id="{A3853FE9-2F32-4005-97C1-ADD2D84F7228}"/>
              </a:ext>
            </a:extLst>
          </p:cNvPr>
          <p:cNvSpPr>
            <a:spLocks noGrp="1"/>
          </p:cNvSpPr>
          <p:nvPr>
            <p:ph type="body" sz="quarter" idx="14"/>
          </p:nvPr>
        </p:nvSpPr>
        <p:spPr/>
        <p:txBody>
          <a:bodyPr/>
          <a:lstStyle/>
          <a:p>
            <a:endParaRPr lang="en-US"/>
          </a:p>
        </p:txBody>
      </p:sp>
      <p:graphicFrame>
        <p:nvGraphicFramePr>
          <p:cNvPr id="5" name="Diagram 4">
            <a:extLst>
              <a:ext uri="{FF2B5EF4-FFF2-40B4-BE49-F238E27FC236}">
                <a16:creationId xmlns:a16="http://schemas.microsoft.com/office/drawing/2014/main" id="{719F031E-304E-4A4A-B13F-FB8FB1E0B0B1}"/>
              </a:ext>
            </a:extLst>
          </p:cNvPr>
          <p:cNvGraphicFramePr/>
          <p:nvPr/>
        </p:nvGraphicFramePr>
        <p:xfrm>
          <a:off x="4505377" y="90295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3017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5990-11FA-43AD-8E98-02070148ABB3}"/>
              </a:ext>
            </a:extLst>
          </p:cNvPr>
          <p:cNvSpPr>
            <a:spLocks noGrp="1"/>
          </p:cNvSpPr>
          <p:nvPr>
            <p:ph type="title"/>
          </p:nvPr>
        </p:nvSpPr>
        <p:spPr/>
        <p:txBody>
          <a:bodyPr/>
          <a:lstStyle/>
          <a:p>
            <a:r>
              <a:rPr lang="en-US" dirty="0"/>
              <a:t>Reservoir and System Models</a:t>
            </a:r>
          </a:p>
        </p:txBody>
      </p:sp>
      <p:sp>
        <p:nvSpPr>
          <p:cNvPr id="3" name="Text Placeholder 2">
            <a:extLst>
              <a:ext uri="{FF2B5EF4-FFF2-40B4-BE49-F238E27FC236}">
                <a16:creationId xmlns:a16="http://schemas.microsoft.com/office/drawing/2014/main" id="{AA05DE6C-C620-4107-BB92-C072E47633CD}"/>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E36ED684-7E21-4268-81E5-EFADD5613D88}"/>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523F4022-39BF-46D9-9201-E9CD54AE14FD}"/>
              </a:ext>
            </a:extLst>
          </p:cNvPr>
          <p:cNvGraphicFramePr>
            <a:graphicFrameLocks noGrp="1"/>
          </p:cNvGraphicFramePr>
          <p:nvPr/>
        </p:nvGraphicFramePr>
        <p:xfrm>
          <a:off x="288924" y="1870341"/>
          <a:ext cx="11674476" cy="3535680"/>
        </p:xfrm>
        <a:graphic>
          <a:graphicData uri="http://schemas.openxmlformats.org/drawingml/2006/table">
            <a:tbl>
              <a:tblPr firstRow="1" firstCol="1" bandRow="1">
                <a:tableStyleId>{5C22544A-7EE6-4342-B048-85BDC9FD1C3A}</a:tableStyleId>
              </a:tblPr>
              <a:tblGrid>
                <a:gridCol w="3788401">
                  <a:extLst>
                    <a:ext uri="{9D8B030D-6E8A-4147-A177-3AD203B41FA5}">
                      <a16:colId xmlns:a16="http://schemas.microsoft.com/office/drawing/2014/main" val="1520880879"/>
                    </a:ext>
                  </a:extLst>
                </a:gridCol>
                <a:gridCol w="4378120">
                  <a:extLst>
                    <a:ext uri="{9D8B030D-6E8A-4147-A177-3AD203B41FA5}">
                      <a16:colId xmlns:a16="http://schemas.microsoft.com/office/drawing/2014/main" val="3640406938"/>
                    </a:ext>
                  </a:extLst>
                </a:gridCol>
                <a:gridCol w="3507955">
                  <a:extLst>
                    <a:ext uri="{9D8B030D-6E8A-4147-A177-3AD203B41FA5}">
                      <a16:colId xmlns:a16="http://schemas.microsoft.com/office/drawing/2014/main" val="1796623773"/>
                    </a:ext>
                  </a:extLst>
                </a:gridCol>
              </a:tblGrid>
              <a:tr h="0">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Model</a:t>
                      </a: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Sponsor </a:t>
                      </a: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Type</a:t>
                      </a:r>
                    </a:p>
                  </a:txBody>
                  <a:tcPr marL="68580" marR="68580" marT="0" marB="0"/>
                </a:tc>
                <a:extLst>
                  <a:ext uri="{0D108BD9-81ED-4DB2-BD59-A6C34878D82A}">
                    <a16:rowId xmlns:a16="http://schemas.microsoft.com/office/drawing/2014/main" val="1926253445"/>
                  </a:ext>
                </a:extLst>
              </a:tr>
              <a:tr h="0">
                <a:tc>
                  <a:txBody>
                    <a:bodyPr/>
                    <a:lstStyle/>
                    <a:p>
                      <a:pPr marL="914400" marR="0" indent="0">
                        <a:spcBef>
                          <a:spcPts val="0"/>
                        </a:spcBef>
                        <a:spcAft>
                          <a:spcPts val="0"/>
                        </a:spcAft>
                      </a:pPr>
                      <a:r>
                        <a:rPr lang="en-US" sz="2800" dirty="0">
                          <a:effectLst/>
                          <a:latin typeface="Segoe UI Semibold" panose="020B0702040204020203" pitchFamily="34" charset="0"/>
                          <a:cs typeface="Segoe UI Semibold" panose="020B0702040204020203" pitchFamily="34" charset="0"/>
                        </a:rPr>
                        <a:t>CE-QUAL-W2</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cs typeface="Segoe UI Semibold" panose="020B0702040204020203" pitchFamily="34" charset="0"/>
                        </a:rPr>
                        <a:t>PSU, USACOE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Reservoir</a:t>
                      </a:r>
                    </a:p>
                  </a:txBody>
                  <a:tcPr marL="68580" marR="68580" marT="0" marB="0"/>
                </a:tc>
                <a:extLst>
                  <a:ext uri="{0D108BD9-81ED-4DB2-BD59-A6C34878D82A}">
                    <a16:rowId xmlns:a16="http://schemas.microsoft.com/office/drawing/2014/main" val="1547743869"/>
                  </a:ext>
                </a:extLst>
              </a:tr>
              <a:tr h="0">
                <a:tc>
                  <a:txBody>
                    <a:bodyPr/>
                    <a:lstStyle/>
                    <a:p>
                      <a:pPr marL="914400" marR="0" indent="0">
                        <a:spcBef>
                          <a:spcPts val="0"/>
                        </a:spcBef>
                        <a:spcAft>
                          <a:spcPts val="0"/>
                        </a:spcAft>
                      </a:pPr>
                      <a:r>
                        <a:rPr lang="en-US" sz="2800" dirty="0">
                          <a:effectLst/>
                          <a:latin typeface="Segoe UI Semibold" panose="020B0702040204020203" pitchFamily="34" charset="0"/>
                          <a:cs typeface="Segoe UI Semibold" panose="020B0702040204020203" pitchFamily="34" charset="0"/>
                        </a:rPr>
                        <a:t>DYRESM</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cs typeface="Segoe UI Semibold" panose="020B0702040204020203" pitchFamily="34" charset="0"/>
                        </a:rPr>
                        <a:t>CWR-UWA</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Reservoir</a:t>
                      </a:r>
                    </a:p>
                  </a:txBody>
                  <a:tcPr marL="68580" marR="68580" marT="0" marB="0"/>
                </a:tc>
                <a:extLst>
                  <a:ext uri="{0D108BD9-81ED-4DB2-BD59-A6C34878D82A}">
                    <a16:rowId xmlns:a16="http://schemas.microsoft.com/office/drawing/2014/main" val="2760871535"/>
                  </a:ext>
                </a:extLst>
              </a:tr>
              <a:tr h="0">
                <a:tc>
                  <a:txBody>
                    <a:bodyPr/>
                    <a:lstStyle/>
                    <a:p>
                      <a:pPr marL="914400" marR="0" indent="0">
                        <a:spcBef>
                          <a:spcPts val="0"/>
                        </a:spcBef>
                        <a:spcAft>
                          <a:spcPts val="0"/>
                        </a:spcAft>
                      </a:pPr>
                      <a:r>
                        <a:rPr lang="en-US" sz="2800" dirty="0">
                          <a:effectLst/>
                          <a:latin typeface="Segoe UI Semibold" panose="020B0702040204020203" pitchFamily="34" charset="0"/>
                          <a:cs typeface="Segoe UI Semibold" panose="020B0702040204020203" pitchFamily="34" charset="0"/>
                        </a:rPr>
                        <a:t>HEC-5Q</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cs typeface="Segoe UI Semibold" panose="020B0702040204020203" pitchFamily="34" charset="0"/>
                        </a:rPr>
                        <a:t>USACOE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System</a:t>
                      </a:r>
                    </a:p>
                  </a:txBody>
                  <a:tcPr marL="68580" marR="68580" marT="0" marB="0"/>
                </a:tc>
                <a:extLst>
                  <a:ext uri="{0D108BD9-81ED-4DB2-BD59-A6C34878D82A}">
                    <a16:rowId xmlns:a16="http://schemas.microsoft.com/office/drawing/2014/main" val="3142775671"/>
                  </a:ext>
                </a:extLst>
              </a:tr>
              <a:tr h="0">
                <a:tc>
                  <a:txBody>
                    <a:bodyPr/>
                    <a:lstStyle/>
                    <a:p>
                      <a:pPr marL="914400" marR="0" indent="0">
                        <a:spcBef>
                          <a:spcPts val="0"/>
                        </a:spcBef>
                        <a:spcAft>
                          <a:spcPts val="0"/>
                        </a:spcAft>
                      </a:pPr>
                      <a:r>
                        <a:rPr lang="en-US" sz="2800" dirty="0">
                          <a:effectLst/>
                          <a:latin typeface="Segoe UI Semibold" panose="020B0702040204020203" pitchFamily="34" charset="0"/>
                          <a:cs typeface="Segoe UI Semibold" panose="020B0702040204020203" pitchFamily="34" charset="0"/>
                        </a:rPr>
                        <a:t>HEC-</a:t>
                      </a:r>
                      <a:r>
                        <a:rPr lang="en-US" sz="2800" dirty="0" err="1">
                          <a:effectLst/>
                          <a:latin typeface="Segoe UI Semibold" panose="020B0702040204020203" pitchFamily="34" charset="0"/>
                          <a:cs typeface="Segoe UI Semibold" panose="020B0702040204020203" pitchFamily="34" charset="0"/>
                        </a:rPr>
                        <a:t>ResSim</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cs typeface="Segoe UI Semibold" panose="020B0702040204020203" pitchFamily="34" charset="0"/>
                        </a:rPr>
                        <a:t>USACOE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System</a:t>
                      </a:r>
                    </a:p>
                  </a:txBody>
                  <a:tcPr marL="68580" marR="68580" marT="0" marB="0"/>
                </a:tc>
                <a:extLst>
                  <a:ext uri="{0D108BD9-81ED-4DB2-BD59-A6C34878D82A}">
                    <a16:rowId xmlns:a16="http://schemas.microsoft.com/office/drawing/2014/main" val="4121300644"/>
                  </a:ext>
                </a:extLst>
              </a:tr>
              <a:tr h="0">
                <a:tc>
                  <a:txBody>
                    <a:bodyPr/>
                    <a:lstStyle/>
                    <a:p>
                      <a:pPr marL="914400" marR="0" indent="0">
                        <a:spcBef>
                          <a:spcPts val="0"/>
                        </a:spcBef>
                        <a:spcAft>
                          <a:spcPts val="0"/>
                        </a:spcAft>
                      </a:pPr>
                      <a:r>
                        <a:rPr lang="en-US" sz="2800" dirty="0" err="1">
                          <a:effectLst/>
                          <a:latin typeface="Segoe UI Semibold" panose="020B0702040204020203" pitchFamily="34" charset="0"/>
                          <a:cs typeface="Segoe UI Semibold" panose="020B0702040204020203" pitchFamily="34" charset="0"/>
                        </a:rPr>
                        <a:t>Riverware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cs typeface="Segoe UI Semibold" panose="020B0702040204020203" pitchFamily="34" charset="0"/>
                        </a:rPr>
                        <a:t>CADSWES</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System</a:t>
                      </a:r>
                    </a:p>
                  </a:txBody>
                  <a:tcPr marL="68580" marR="68580" marT="0" marB="0"/>
                </a:tc>
                <a:extLst>
                  <a:ext uri="{0D108BD9-81ED-4DB2-BD59-A6C34878D82A}">
                    <a16:rowId xmlns:a16="http://schemas.microsoft.com/office/drawing/2014/main" val="2432680024"/>
                  </a:ext>
                </a:extLst>
              </a:tr>
              <a:tr h="0">
                <a:tc gridSpan="3">
                  <a:txBody>
                    <a:bodyPr/>
                    <a:lstStyle/>
                    <a:p>
                      <a:pPr marL="344488" marR="0" indent="-344488">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CADWES: Center for Advanced Decision Support for Water and Environmental Systems</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CWR-UWA: Center for Water Resources, University of Western Australia</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PSU: Portland State University</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USACOE: US Army Corps of Engineers</a:t>
                      </a:r>
                    </a:p>
                  </a:txBody>
                  <a:tcPr marL="68580" marR="68580" marT="0" marB="0"/>
                </a:tc>
                <a:tc hMerge="1">
                  <a:txBody>
                    <a:bodyPr/>
                    <a:lstStyle/>
                    <a:p>
                      <a:pPr marL="0" marR="0">
                        <a:spcBef>
                          <a:spcPts val="0"/>
                        </a:spcBef>
                        <a:spcAft>
                          <a:spcPts val="0"/>
                        </a:spcAft>
                      </a:pP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spcBef>
                          <a:spcPts val="0"/>
                        </a:spcBef>
                        <a:spcAft>
                          <a:spcPts val="0"/>
                        </a:spcAft>
                      </a:pP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537225"/>
                  </a:ext>
                </a:extLst>
              </a:tr>
            </a:tbl>
          </a:graphicData>
        </a:graphic>
      </p:graphicFrame>
    </p:spTree>
    <p:extLst>
      <p:ext uri="{BB962C8B-B14F-4D97-AF65-F5344CB8AC3E}">
        <p14:creationId xmlns:p14="http://schemas.microsoft.com/office/powerpoint/2010/main" val="3878969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5990-11FA-43AD-8E98-02070148ABB3}"/>
              </a:ext>
            </a:extLst>
          </p:cNvPr>
          <p:cNvSpPr>
            <a:spLocks noGrp="1"/>
          </p:cNvSpPr>
          <p:nvPr>
            <p:ph type="title"/>
          </p:nvPr>
        </p:nvSpPr>
        <p:spPr/>
        <p:txBody>
          <a:bodyPr/>
          <a:lstStyle/>
          <a:p>
            <a:r>
              <a:rPr lang="en-US" dirty="0"/>
              <a:t>River Models (1/2)</a:t>
            </a:r>
          </a:p>
        </p:txBody>
      </p:sp>
      <p:sp>
        <p:nvSpPr>
          <p:cNvPr id="3" name="Text Placeholder 2">
            <a:extLst>
              <a:ext uri="{FF2B5EF4-FFF2-40B4-BE49-F238E27FC236}">
                <a16:creationId xmlns:a16="http://schemas.microsoft.com/office/drawing/2014/main" id="{AA05DE6C-C620-4107-BB92-C072E47633CD}"/>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E36ED684-7E21-4268-81E5-EFADD5613D88}"/>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523F4022-39BF-46D9-9201-E9CD54AE14FD}"/>
              </a:ext>
            </a:extLst>
          </p:cNvPr>
          <p:cNvGraphicFramePr>
            <a:graphicFrameLocks noGrp="1"/>
          </p:cNvGraphicFramePr>
          <p:nvPr/>
        </p:nvGraphicFramePr>
        <p:xfrm>
          <a:off x="288924" y="1870341"/>
          <a:ext cx="11674476" cy="4632960"/>
        </p:xfrm>
        <a:graphic>
          <a:graphicData uri="http://schemas.openxmlformats.org/drawingml/2006/table">
            <a:tbl>
              <a:tblPr firstRow="1" firstCol="1" bandRow="1">
                <a:tableStyleId>{5C22544A-7EE6-4342-B048-85BDC9FD1C3A}</a:tableStyleId>
              </a:tblPr>
              <a:tblGrid>
                <a:gridCol w="3233765">
                  <a:extLst>
                    <a:ext uri="{9D8B030D-6E8A-4147-A177-3AD203B41FA5}">
                      <a16:colId xmlns:a16="http://schemas.microsoft.com/office/drawing/2014/main" val="1520880879"/>
                    </a:ext>
                  </a:extLst>
                </a:gridCol>
                <a:gridCol w="4932756">
                  <a:extLst>
                    <a:ext uri="{9D8B030D-6E8A-4147-A177-3AD203B41FA5}">
                      <a16:colId xmlns:a16="http://schemas.microsoft.com/office/drawing/2014/main" val="3640406938"/>
                    </a:ext>
                  </a:extLst>
                </a:gridCol>
                <a:gridCol w="3507955">
                  <a:extLst>
                    <a:ext uri="{9D8B030D-6E8A-4147-A177-3AD203B41FA5}">
                      <a16:colId xmlns:a16="http://schemas.microsoft.com/office/drawing/2014/main" val="1796623773"/>
                    </a:ext>
                  </a:extLst>
                </a:gridCol>
              </a:tblGrid>
              <a:tr h="0">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Model</a:t>
                      </a: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Sponsor </a:t>
                      </a: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Type</a:t>
                      </a:r>
                    </a:p>
                  </a:txBody>
                  <a:tcPr marL="68580" marR="68580" marT="0" marB="0"/>
                </a:tc>
                <a:extLst>
                  <a:ext uri="{0D108BD9-81ED-4DB2-BD59-A6C34878D82A}">
                    <a16:rowId xmlns:a16="http://schemas.microsoft.com/office/drawing/2014/main" val="1926253445"/>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CE-QUAL-RIV1</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USACOE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1547743869"/>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EPD-RIV1</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GEPD</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877134904"/>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Heat Source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ODEQ</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4155025120"/>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HEC-5Q</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USACOE</a:t>
                      </a:r>
                      <a:endParaRPr lang="en-US" sz="280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System</a:t>
                      </a:r>
                    </a:p>
                  </a:txBody>
                  <a:tcPr marL="68580" marR="68580" marT="0" marB="0"/>
                </a:tc>
                <a:extLst>
                  <a:ext uri="{0D108BD9-81ED-4DB2-BD59-A6C34878D82A}">
                    <a16:rowId xmlns:a16="http://schemas.microsoft.com/office/drawing/2014/main" val="2760871535"/>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HEC-RAS</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USACOE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3142775671"/>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HEC-</a:t>
                      </a:r>
                      <a:r>
                        <a:rPr lang="en-US" sz="2800" dirty="0" err="1">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ResSim</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USACOE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System</a:t>
                      </a:r>
                    </a:p>
                  </a:txBody>
                  <a:tcPr marL="68580" marR="68580" marT="0" marB="0"/>
                </a:tc>
                <a:extLst>
                  <a:ext uri="{0D108BD9-81ED-4DB2-BD59-A6C34878D82A}">
                    <a16:rowId xmlns:a16="http://schemas.microsoft.com/office/drawing/2014/main" val="4121300644"/>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QUAL2K</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Tufts Univ., USEPA,  WDOE</a:t>
                      </a:r>
                      <a:endPar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2432680024"/>
                  </a:ext>
                </a:extLst>
              </a:tr>
              <a:tr h="0">
                <a:tc gridSpan="3">
                  <a:txBody>
                    <a:bodyPr/>
                    <a:lstStyle/>
                    <a:p>
                      <a:pPr marL="344488" marR="0" indent="-344488">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GEPD: Georgia Environmental Protection Division</a:t>
                      </a:r>
                    </a:p>
                    <a:p>
                      <a:pPr marL="344488" marR="0" indent="-344488">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ODEQ: Oregon Department of Environmental Quality</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USACOE: US Army Corps of Engineers</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USEPA: US Environmental Protection Agency</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WDOE: Washington Department of Ecology</a:t>
                      </a:r>
                    </a:p>
                  </a:txBody>
                  <a:tcPr marL="68580" marR="68580" marT="0" marB="0"/>
                </a:tc>
                <a:tc hMerge="1">
                  <a:txBody>
                    <a:bodyPr/>
                    <a:lstStyle/>
                    <a:p>
                      <a:pPr marL="0" marR="0">
                        <a:spcBef>
                          <a:spcPts val="0"/>
                        </a:spcBef>
                        <a:spcAft>
                          <a:spcPts val="0"/>
                        </a:spcAft>
                      </a:pP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spcBef>
                          <a:spcPts val="0"/>
                        </a:spcBef>
                        <a:spcAft>
                          <a:spcPts val="0"/>
                        </a:spcAft>
                      </a:pP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537225"/>
                  </a:ext>
                </a:extLst>
              </a:tr>
            </a:tbl>
          </a:graphicData>
        </a:graphic>
      </p:graphicFrame>
    </p:spTree>
    <p:extLst>
      <p:ext uri="{BB962C8B-B14F-4D97-AF65-F5344CB8AC3E}">
        <p14:creationId xmlns:p14="http://schemas.microsoft.com/office/powerpoint/2010/main" val="2955167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5990-11FA-43AD-8E98-02070148ABB3}"/>
              </a:ext>
            </a:extLst>
          </p:cNvPr>
          <p:cNvSpPr>
            <a:spLocks noGrp="1"/>
          </p:cNvSpPr>
          <p:nvPr>
            <p:ph type="title"/>
          </p:nvPr>
        </p:nvSpPr>
        <p:spPr/>
        <p:txBody>
          <a:bodyPr/>
          <a:lstStyle/>
          <a:p>
            <a:r>
              <a:rPr lang="en-US" dirty="0"/>
              <a:t>River Models (2/2)</a:t>
            </a:r>
          </a:p>
        </p:txBody>
      </p:sp>
      <p:sp>
        <p:nvSpPr>
          <p:cNvPr id="3" name="Text Placeholder 2">
            <a:extLst>
              <a:ext uri="{FF2B5EF4-FFF2-40B4-BE49-F238E27FC236}">
                <a16:creationId xmlns:a16="http://schemas.microsoft.com/office/drawing/2014/main" id="{AA05DE6C-C620-4107-BB92-C072E47633CD}"/>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E36ED684-7E21-4268-81E5-EFADD5613D88}"/>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523F4022-39BF-46D9-9201-E9CD54AE14FD}"/>
              </a:ext>
            </a:extLst>
          </p:cNvPr>
          <p:cNvGraphicFramePr>
            <a:graphicFrameLocks noGrp="1"/>
          </p:cNvGraphicFramePr>
          <p:nvPr/>
        </p:nvGraphicFramePr>
        <p:xfrm>
          <a:off x="288924" y="1870341"/>
          <a:ext cx="11674476" cy="3962400"/>
        </p:xfrm>
        <a:graphic>
          <a:graphicData uri="http://schemas.openxmlformats.org/drawingml/2006/table">
            <a:tbl>
              <a:tblPr firstRow="1" firstCol="1" bandRow="1">
                <a:tableStyleId>{5C22544A-7EE6-4342-B048-85BDC9FD1C3A}</a:tableStyleId>
              </a:tblPr>
              <a:tblGrid>
                <a:gridCol w="3233765">
                  <a:extLst>
                    <a:ext uri="{9D8B030D-6E8A-4147-A177-3AD203B41FA5}">
                      <a16:colId xmlns:a16="http://schemas.microsoft.com/office/drawing/2014/main" val="1520880879"/>
                    </a:ext>
                  </a:extLst>
                </a:gridCol>
                <a:gridCol w="4932756">
                  <a:extLst>
                    <a:ext uri="{9D8B030D-6E8A-4147-A177-3AD203B41FA5}">
                      <a16:colId xmlns:a16="http://schemas.microsoft.com/office/drawing/2014/main" val="3640406938"/>
                    </a:ext>
                  </a:extLst>
                </a:gridCol>
                <a:gridCol w="3507955">
                  <a:extLst>
                    <a:ext uri="{9D8B030D-6E8A-4147-A177-3AD203B41FA5}">
                      <a16:colId xmlns:a16="http://schemas.microsoft.com/office/drawing/2014/main" val="1796623773"/>
                    </a:ext>
                  </a:extLst>
                </a:gridCol>
              </a:tblGrid>
              <a:tr h="0">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Model</a:t>
                      </a: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Sponsor </a:t>
                      </a: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Type</a:t>
                      </a:r>
                    </a:p>
                  </a:txBody>
                  <a:tcPr marL="68580" marR="68580" marT="0" marB="0"/>
                </a:tc>
                <a:extLst>
                  <a:ext uri="{0D108BD9-81ED-4DB2-BD59-A6C34878D82A}">
                    <a16:rowId xmlns:a16="http://schemas.microsoft.com/office/drawing/2014/main" val="1926253445"/>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RAFT</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NOAA-SFSC</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1547743869"/>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RBM10</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USEPA</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877134904"/>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River Modeling System(RMS)</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err="1">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Loginetics</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4155025120"/>
                  </a:ext>
                </a:extLst>
              </a:tr>
              <a:tr h="0">
                <a:tc>
                  <a:txBody>
                    <a:bodyPr/>
                    <a:lstStyle/>
                    <a:p>
                      <a:pPr marL="344488" marR="0" indent="0">
                        <a:spcBef>
                          <a:spcPts val="0"/>
                        </a:spcBef>
                        <a:spcAft>
                          <a:spcPts val="0"/>
                        </a:spcAft>
                      </a:pPr>
                      <a:r>
                        <a:rPr lang="en-US" sz="2800" dirty="0" err="1">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Riverware</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CADSWES</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System</a:t>
                      </a:r>
                    </a:p>
                  </a:txBody>
                  <a:tcPr marL="68580" marR="68580" marT="0" marB="0"/>
                </a:tc>
                <a:extLst>
                  <a:ext uri="{0D108BD9-81ED-4DB2-BD59-A6C34878D82A}">
                    <a16:rowId xmlns:a16="http://schemas.microsoft.com/office/drawing/2014/main" val="2760871535"/>
                  </a:ext>
                </a:extLst>
              </a:tr>
              <a:tr h="0">
                <a:tc>
                  <a:txBody>
                    <a:bodyPr/>
                    <a:lstStyle/>
                    <a:p>
                      <a:pPr marL="344488" marR="0" indent="0">
                        <a:spcBef>
                          <a:spcPts val="0"/>
                        </a:spcBef>
                        <a:spcAft>
                          <a:spcPts val="0"/>
                        </a:spcAft>
                      </a:pPr>
                      <a:r>
                        <a:rPr lang="en-US" sz="280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RMA2/RMA4</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err="1">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Aqueveo</a:t>
                      </a:r>
                      <a:endParaRPr lang="en-US" sz="440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8580" marR="68580" marT="0" marB="0"/>
                </a:tc>
                <a:tc>
                  <a:txBody>
                    <a:bodyPr/>
                    <a:lstStyle/>
                    <a:p>
                      <a:pPr marL="0" marR="0" algn="ctr">
                        <a:spcBef>
                          <a:spcPts val="0"/>
                        </a:spcBef>
                        <a:spcAft>
                          <a:spcPts val="0"/>
                        </a:spcAft>
                      </a:pPr>
                      <a:r>
                        <a:rPr lang="en-US" sz="2800" dirty="0">
                          <a:effectLst/>
                          <a:latin typeface="Segoe UI Semibold" panose="020B0702040204020203" pitchFamily="34" charset="0"/>
                          <a:ea typeface="Times New Roman" panose="02020603050405020304" pitchFamily="18" charset="0"/>
                          <a:cs typeface="Segoe UI Semibold" panose="020B0702040204020203" pitchFamily="34" charset="0"/>
                        </a:rPr>
                        <a:t>River</a:t>
                      </a:r>
                    </a:p>
                  </a:txBody>
                  <a:tcPr marL="68580" marR="68580" marT="0" marB="0"/>
                </a:tc>
                <a:extLst>
                  <a:ext uri="{0D108BD9-81ED-4DB2-BD59-A6C34878D82A}">
                    <a16:rowId xmlns:a16="http://schemas.microsoft.com/office/drawing/2014/main" val="3142775671"/>
                  </a:ext>
                </a:extLst>
              </a:tr>
              <a:tr h="0">
                <a:tc gridSpan="3">
                  <a:txBody>
                    <a:bodyPr/>
                    <a:lstStyle/>
                    <a:p>
                      <a:pPr marL="344488" marR="0" indent="-344488">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CADWES: Center for Advanced Decision Support for Water and Environmental Systems</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NOAA-SFSC: National Oceanic and Atmospheric Administration-Southwest Fisheries Science Center</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USACOE: US Army Corps of Engineers</a:t>
                      </a:r>
                    </a:p>
                    <a:p>
                      <a:pPr marL="0" marR="0">
                        <a:spcBef>
                          <a:spcPts val="0"/>
                        </a:spcBef>
                        <a:spcAft>
                          <a:spcPts val="0"/>
                        </a:spcAft>
                      </a:pPr>
                      <a:r>
                        <a:rPr lang="en-US" sz="1600" dirty="0">
                          <a:effectLst/>
                          <a:latin typeface="Segoe UI Semibold" panose="020B0702040204020203" pitchFamily="34" charset="0"/>
                          <a:ea typeface="Times New Roman" panose="02020603050405020304" pitchFamily="18" charset="0"/>
                          <a:cs typeface="Segoe UI Semibold" panose="020B0702040204020203" pitchFamily="34" charset="0"/>
                        </a:rPr>
                        <a:t>USEPA: US Environmental Protection Agency</a:t>
                      </a:r>
                    </a:p>
                  </a:txBody>
                  <a:tcPr marL="68580" marR="68580" marT="0" marB="0"/>
                </a:tc>
                <a:tc hMerge="1">
                  <a:txBody>
                    <a:bodyPr/>
                    <a:lstStyle/>
                    <a:p>
                      <a:pPr marL="0" marR="0">
                        <a:spcBef>
                          <a:spcPts val="0"/>
                        </a:spcBef>
                        <a:spcAft>
                          <a:spcPts val="0"/>
                        </a:spcAft>
                      </a:pP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spcBef>
                          <a:spcPts val="0"/>
                        </a:spcBef>
                        <a:spcAft>
                          <a:spcPts val="0"/>
                        </a:spcAft>
                      </a:pP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537225"/>
                  </a:ext>
                </a:extLst>
              </a:tr>
            </a:tbl>
          </a:graphicData>
        </a:graphic>
      </p:graphicFrame>
    </p:spTree>
    <p:extLst>
      <p:ext uri="{BB962C8B-B14F-4D97-AF65-F5344CB8AC3E}">
        <p14:creationId xmlns:p14="http://schemas.microsoft.com/office/powerpoint/2010/main" val="2799321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AC886B-002B-48F2-8CF3-08F3E2BEA8B3}"/>
              </a:ext>
            </a:extLst>
          </p:cNvPr>
          <p:cNvSpPr/>
          <p:nvPr/>
        </p:nvSpPr>
        <p:spPr>
          <a:xfrm>
            <a:off x="7119607" y="0"/>
            <a:ext cx="507239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A3830B-2F33-42B1-8BE3-519465D59AFB}"/>
              </a:ext>
            </a:extLst>
          </p:cNvPr>
          <p:cNvPicPr>
            <a:picLocks noChangeAspect="1"/>
          </p:cNvPicPr>
          <p:nvPr/>
        </p:nvPicPr>
        <p:blipFill>
          <a:blip r:embed="rId2"/>
          <a:stretch>
            <a:fillRect/>
          </a:stretch>
        </p:blipFill>
        <p:spPr>
          <a:xfrm>
            <a:off x="7110371" y="0"/>
            <a:ext cx="5038136" cy="6858000"/>
          </a:xfrm>
          <a:prstGeom prst="rect">
            <a:avLst/>
          </a:prstGeom>
        </p:spPr>
      </p:pic>
      <p:sp>
        <p:nvSpPr>
          <p:cNvPr id="2" name="Title 1">
            <a:extLst>
              <a:ext uri="{FF2B5EF4-FFF2-40B4-BE49-F238E27FC236}">
                <a16:creationId xmlns:a16="http://schemas.microsoft.com/office/drawing/2014/main" id="{8AC530C8-AD7D-476A-B149-C29FFBE181C9}"/>
              </a:ext>
            </a:extLst>
          </p:cNvPr>
          <p:cNvSpPr>
            <a:spLocks noGrp="1"/>
          </p:cNvSpPr>
          <p:nvPr>
            <p:ph type="title"/>
          </p:nvPr>
        </p:nvSpPr>
        <p:spPr/>
        <p:txBody>
          <a:bodyPr/>
          <a:lstStyle/>
          <a:p>
            <a:r>
              <a:rPr lang="en-US" dirty="0"/>
              <a:t>Initial Selection</a:t>
            </a:r>
          </a:p>
        </p:txBody>
      </p:sp>
      <p:sp>
        <p:nvSpPr>
          <p:cNvPr id="3" name="Text Placeholder 2">
            <a:extLst>
              <a:ext uri="{FF2B5EF4-FFF2-40B4-BE49-F238E27FC236}">
                <a16:creationId xmlns:a16="http://schemas.microsoft.com/office/drawing/2014/main" id="{63F1D5EC-BC6F-4ADA-BCC9-D7B64E690344}"/>
              </a:ext>
            </a:extLst>
          </p:cNvPr>
          <p:cNvSpPr>
            <a:spLocks noGrp="1"/>
          </p:cNvSpPr>
          <p:nvPr>
            <p:ph type="body" sz="quarter" idx="13"/>
          </p:nvPr>
        </p:nvSpPr>
        <p:spPr>
          <a:xfrm>
            <a:off x="228600" y="1865313"/>
            <a:ext cx="6606915" cy="4352544"/>
          </a:xfrm>
        </p:spPr>
        <p:txBody>
          <a:bodyPr/>
          <a:lstStyle/>
          <a:p>
            <a:r>
              <a:rPr lang="en-US" dirty="0"/>
              <a:t>Assessed each criteria </a:t>
            </a:r>
          </a:p>
          <a:p>
            <a:pPr lvl="1"/>
            <a:r>
              <a:rPr lang="en-US" dirty="0"/>
              <a:t>(Y/N, H/M/L)</a:t>
            </a:r>
          </a:p>
          <a:p>
            <a:pPr lvl="2"/>
            <a:r>
              <a:rPr lang="en-US" dirty="0"/>
              <a:t>Yes and Yes*</a:t>
            </a:r>
          </a:p>
          <a:p>
            <a:pPr lvl="1"/>
            <a:r>
              <a:rPr lang="en-US" dirty="0"/>
              <a:t>Required (R), Preferred (P)</a:t>
            </a:r>
          </a:p>
          <a:p>
            <a:pPr lvl="1"/>
            <a:r>
              <a:rPr lang="en-US" dirty="0"/>
              <a:t>Unknown, n/a</a:t>
            </a:r>
          </a:p>
          <a:p>
            <a:endParaRPr lang="en-US" dirty="0"/>
          </a:p>
          <a:p>
            <a:r>
              <a:rPr lang="en-US" dirty="0"/>
              <a:t>Quantitative and Qualitative </a:t>
            </a:r>
          </a:p>
        </p:txBody>
      </p:sp>
      <p:sp>
        <p:nvSpPr>
          <p:cNvPr id="4" name="Text Placeholder 3">
            <a:extLst>
              <a:ext uri="{FF2B5EF4-FFF2-40B4-BE49-F238E27FC236}">
                <a16:creationId xmlns:a16="http://schemas.microsoft.com/office/drawing/2014/main" id="{B1233137-6AC2-4999-BFD8-A7E321E84D3B}"/>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982610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7611E-797F-47B9-B750-84B210264F8E}"/>
              </a:ext>
            </a:extLst>
          </p:cNvPr>
          <p:cNvSpPr>
            <a:spLocks noGrp="1"/>
          </p:cNvSpPr>
          <p:nvPr>
            <p:ph type="title"/>
          </p:nvPr>
        </p:nvSpPr>
        <p:spPr/>
        <p:txBody>
          <a:bodyPr/>
          <a:lstStyle/>
          <a:p>
            <a:r>
              <a:rPr lang="en-US" dirty="0"/>
              <a:t>System Model: HEC-</a:t>
            </a:r>
            <a:r>
              <a:rPr lang="en-US" dirty="0" err="1"/>
              <a:t>ResSim</a:t>
            </a:r>
            <a:endParaRPr lang="en-US" dirty="0"/>
          </a:p>
        </p:txBody>
      </p:sp>
      <p:sp>
        <p:nvSpPr>
          <p:cNvPr id="3" name="Text Placeholder 2">
            <a:extLst>
              <a:ext uri="{FF2B5EF4-FFF2-40B4-BE49-F238E27FC236}">
                <a16:creationId xmlns:a16="http://schemas.microsoft.com/office/drawing/2014/main" id="{76D35443-E9B1-4C8E-8181-7F967A1AF004}"/>
              </a:ext>
            </a:extLst>
          </p:cNvPr>
          <p:cNvSpPr>
            <a:spLocks noGrp="1"/>
          </p:cNvSpPr>
          <p:nvPr>
            <p:ph type="body" sz="quarter" idx="13"/>
          </p:nvPr>
        </p:nvSpPr>
        <p:spPr>
          <a:xfrm>
            <a:off x="228600" y="1667793"/>
            <a:ext cx="5692515" cy="4627562"/>
          </a:xfrm>
        </p:spPr>
        <p:txBody>
          <a:bodyPr/>
          <a:lstStyle/>
          <a:p>
            <a:r>
              <a:rPr lang="en-US" sz="2400" dirty="0"/>
              <a:t>Non-uniform flow, non-steady state flow</a:t>
            </a:r>
          </a:p>
          <a:p>
            <a:r>
              <a:rPr lang="en-US" sz="2400" dirty="0"/>
              <a:t>Full heat budget</a:t>
            </a:r>
          </a:p>
          <a:p>
            <a:r>
              <a:rPr lang="en-US" sz="2400" dirty="0"/>
              <a:t>Selective withdrawal (</a:t>
            </a:r>
            <a:r>
              <a:rPr lang="en-US" sz="2400" dirty="0" err="1"/>
              <a:t>tailbay</a:t>
            </a:r>
            <a:r>
              <a:rPr lang="en-US" sz="2400" dirty="0"/>
              <a:t> target)</a:t>
            </a:r>
          </a:p>
          <a:p>
            <a:r>
              <a:rPr lang="en-US" sz="2400" dirty="0"/>
              <a:t>Sub-daily time step</a:t>
            </a:r>
          </a:p>
          <a:p>
            <a:r>
              <a:rPr lang="en-US" sz="2400" dirty="0"/>
              <a:t>Monte Carlo and Ensemble analyses</a:t>
            </a:r>
          </a:p>
          <a:p>
            <a:r>
              <a:rPr lang="en-US" sz="2400" dirty="0"/>
              <a:t>Incorporate new logic via “plug-ins” </a:t>
            </a:r>
          </a:p>
          <a:p>
            <a:r>
              <a:rPr lang="en-US" sz="2400" dirty="0"/>
              <a:t>Interface with other models (e.g., CE-QUAL-W2)</a:t>
            </a:r>
          </a:p>
          <a:p>
            <a:r>
              <a:rPr lang="en-US" sz="2400" dirty="0"/>
              <a:t>Operate as a stand-alone model or as part of a modeling framework</a:t>
            </a:r>
          </a:p>
          <a:p>
            <a:endParaRPr lang="en-US" sz="2400" dirty="0"/>
          </a:p>
        </p:txBody>
      </p:sp>
      <p:sp>
        <p:nvSpPr>
          <p:cNvPr id="4" name="Text Placeholder 3">
            <a:extLst>
              <a:ext uri="{FF2B5EF4-FFF2-40B4-BE49-F238E27FC236}">
                <a16:creationId xmlns:a16="http://schemas.microsoft.com/office/drawing/2014/main" id="{B0C8B2C4-97D9-4A88-9768-ACBD682D4049}"/>
              </a:ext>
            </a:extLst>
          </p:cNvPr>
          <p:cNvSpPr>
            <a:spLocks noGrp="1"/>
          </p:cNvSpPr>
          <p:nvPr>
            <p:ph type="body" sz="quarter" idx="14"/>
          </p:nvPr>
        </p:nvSpPr>
        <p:spPr/>
        <p:txBody>
          <a:bodyPr/>
          <a:lstStyle/>
          <a:p>
            <a:endParaRPr lang="en-US"/>
          </a:p>
        </p:txBody>
      </p:sp>
      <p:sp>
        <p:nvSpPr>
          <p:cNvPr id="7" name="Text Placeholder 2">
            <a:extLst>
              <a:ext uri="{FF2B5EF4-FFF2-40B4-BE49-F238E27FC236}">
                <a16:creationId xmlns:a16="http://schemas.microsoft.com/office/drawing/2014/main" id="{D52A8E2B-3FF8-4BA9-9BF6-C4DF2B6E2323}"/>
              </a:ext>
            </a:extLst>
          </p:cNvPr>
          <p:cNvSpPr txBox="1">
            <a:spLocks/>
          </p:cNvSpPr>
          <p:nvPr/>
        </p:nvSpPr>
        <p:spPr>
          <a:xfrm>
            <a:off x="6096000" y="1690688"/>
            <a:ext cx="5692515" cy="4627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685800" indent="-228600" algn="l" defTabSz="914400" rtl="0" eaLnBrk="1" latinLnBrk="0" hangingPunct="1">
              <a:lnSpc>
                <a:spcPct val="90000"/>
              </a:lnSpc>
              <a:spcBef>
                <a:spcPts val="500"/>
              </a:spcBef>
              <a:buFont typeface="Arial"/>
              <a:buChar char="•"/>
              <a:defRPr sz="24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2pPr>
            <a:lvl3pPr marL="1143000" indent="-228600" algn="l" defTabSz="914400" rtl="0" eaLnBrk="1" latinLnBrk="0" hangingPunct="1">
              <a:lnSpc>
                <a:spcPct val="90000"/>
              </a:lnSpc>
              <a:spcBef>
                <a:spcPts val="500"/>
              </a:spcBef>
              <a:buFont typeface="Arial"/>
              <a:buChar char="•"/>
              <a:defRPr sz="20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3pPr>
            <a:lvl4pPr marL="1600200" indent="-228600" algn="l" defTabSz="914400" rtl="0" eaLnBrk="1" latinLnBrk="0" hangingPunct="1">
              <a:lnSpc>
                <a:spcPct val="90000"/>
              </a:lnSpc>
              <a:spcBef>
                <a:spcPts val="500"/>
              </a:spcBef>
              <a:buFont typeface="Arial"/>
              <a:buChar char="•"/>
              <a:defRPr sz="1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4pPr>
            <a:lvl5pPr marL="2057400" indent="-228600" algn="l" defTabSz="914400" rtl="0" eaLnBrk="1" latinLnBrk="0" hangingPunct="1">
              <a:lnSpc>
                <a:spcPct val="90000"/>
              </a:lnSpc>
              <a:spcBef>
                <a:spcPts val="500"/>
              </a:spcBef>
              <a:buFont typeface="Arial"/>
              <a:buChar char="•"/>
              <a:defRPr sz="1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Pre- and post-processors</a:t>
            </a:r>
          </a:p>
          <a:p>
            <a:r>
              <a:rPr lang="en-US" sz="2400" dirty="0"/>
              <a:t>Comprehensive documentation (model, pre- and post-processors)</a:t>
            </a:r>
          </a:p>
          <a:p>
            <a:r>
              <a:rPr lang="en-US" sz="2400" dirty="0"/>
              <a:t>Active support (model, pre- and post-processors)</a:t>
            </a:r>
          </a:p>
          <a:p>
            <a:r>
              <a:rPr lang="en-US" sz="2400" dirty="0"/>
              <a:t>Access to the model developers, collaboration</a:t>
            </a:r>
          </a:p>
          <a:p>
            <a:r>
              <a:rPr lang="en-US" sz="2400" dirty="0"/>
              <a:t>User groups, training</a:t>
            </a:r>
          </a:p>
          <a:p>
            <a:r>
              <a:rPr lang="en-US" sz="2400" dirty="0"/>
              <a:t>Other</a:t>
            </a:r>
          </a:p>
          <a:p>
            <a:endParaRPr lang="en-US" sz="2400" dirty="0"/>
          </a:p>
        </p:txBody>
      </p:sp>
    </p:spTree>
    <p:extLst>
      <p:ext uri="{BB962C8B-B14F-4D97-AF65-F5344CB8AC3E}">
        <p14:creationId xmlns:p14="http://schemas.microsoft.com/office/powerpoint/2010/main" val="3682013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7611E-797F-47B9-B750-84B210264F8E}"/>
              </a:ext>
            </a:extLst>
          </p:cNvPr>
          <p:cNvSpPr>
            <a:spLocks noGrp="1"/>
          </p:cNvSpPr>
          <p:nvPr>
            <p:ph type="title"/>
          </p:nvPr>
        </p:nvSpPr>
        <p:spPr/>
        <p:txBody>
          <a:bodyPr/>
          <a:lstStyle/>
          <a:p>
            <a:r>
              <a:rPr lang="en-US" dirty="0"/>
              <a:t>System Model: HEC-</a:t>
            </a:r>
            <a:r>
              <a:rPr lang="en-US" dirty="0" err="1"/>
              <a:t>ResSim</a:t>
            </a:r>
            <a:endParaRPr lang="en-US" dirty="0"/>
          </a:p>
        </p:txBody>
      </p:sp>
      <p:sp>
        <p:nvSpPr>
          <p:cNvPr id="3" name="Text Placeholder 2">
            <a:extLst>
              <a:ext uri="{FF2B5EF4-FFF2-40B4-BE49-F238E27FC236}">
                <a16:creationId xmlns:a16="http://schemas.microsoft.com/office/drawing/2014/main" id="{76D35443-E9B1-4C8E-8181-7F967A1AF004}"/>
              </a:ext>
            </a:extLst>
          </p:cNvPr>
          <p:cNvSpPr>
            <a:spLocks noGrp="1"/>
          </p:cNvSpPr>
          <p:nvPr>
            <p:ph type="body" sz="quarter" idx="13"/>
          </p:nvPr>
        </p:nvSpPr>
        <p:spPr>
          <a:xfrm>
            <a:off x="228600" y="1865313"/>
            <a:ext cx="5002967" cy="4627562"/>
          </a:xfrm>
        </p:spPr>
        <p:txBody>
          <a:bodyPr/>
          <a:lstStyle/>
          <a:p>
            <a:r>
              <a:rPr lang="en-US" dirty="0"/>
              <a:t>Reservoirs (1-D)</a:t>
            </a:r>
          </a:p>
          <a:p>
            <a:pPr lvl="1"/>
            <a:r>
              <a:rPr lang="en-US" dirty="0"/>
              <a:t>Vertical gradients</a:t>
            </a:r>
          </a:p>
          <a:p>
            <a:pPr lvl="1"/>
            <a:r>
              <a:rPr lang="en-US" dirty="0"/>
              <a:t>Laterally and longitudinal averaged</a:t>
            </a:r>
          </a:p>
          <a:p>
            <a:r>
              <a:rPr lang="en-US" dirty="0"/>
              <a:t>River (1-D)</a:t>
            </a:r>
          </a:p>
          <a:p>
            <a:pPr lvl="1"/>
            <a:r>
              <a:rPr lang="en-US" dirty="0"/>
              <a:t>Longitudinal gradients</a:t>
            </a:r>
          </a:p>
          <a:p>
            <a:pPr lvl="1"/>
            <a:r>
              <a:rPr lang="en-US" dirty="0"/>
              <a:t>Laterally and vertically averaged</a:t>
            </a:r>
          </a:p>
          <a:p>
            <a:pPr marL="0" indent="0">
              <a:buNone/>
            </a:pPr>
            <a:endParaRPr lang="en-US" dirty="0"/>
          </a:p>
          <a:p>
            <a:endParaRPr lang="en-US" dirty="0"/>
          </a:p>
        </p:txBody>
      </p:sp>
      <p:sp>
        <p:nvSpPr>
          <p:cNvPr id="4" name="Text Placeholder 3">
            <a:extLst>
              <a:ext uri="{FF2B5EF4-FFF2-40B4-BE49-F238E27FC236}">
                <a16:creationId xmlns:a16="http://schemas.microsoft.com/office/drawing/2014/main" id="{B0C8B2C4-97D9-4A88-9768-ACBD682D4049}"/>
              </a:ext>
            </a:extLst>
          </p:cNvPr>
          <p:cNvSpPr>
            <a:spLocks noGrp="1"/>
          </p:cNvSpPr>
          <p:nvPr>
            <p:ph type="body" sz="quarter" idx="14"/>
          </p:nvPr>
        </p:nvSpPr>
        <p:spPr/>
        <p:txBody>
          <a:bodyPr/>
          <a:lstStyle/>
          <a:p>
            <a:endParaRPr lang="en-US"/>
          </a:p>
        </p:txBody>
      </p:sp>
      <p:grpSp>
        <p:nvGrpSpPr>
          <p:cNvPr id="7" name="Group 6">
            <a:extLst>
              <a:ext uri="{FF2B5EF4-FFF2-40B4-BE49-F238E27FC236}">
                <a16:creationId xmlns:a16="http://schemas.microsoft.com/office/drawing/2014/main" id="{4ACDBA14-4526-409F-8390-C7727791379B}"/>
              </a:ext>
            </a:extLst>
          </p:cNvPr>
          <p:cNvGrpSpPr/>
          <p:nvPr/>
        </p:nvGrpSpPr>
        <p:grpSpPr>
          <a:xfrm>
            <a:off x="5597702" y="1880303"/>
            <a:ext cx="2107242" cy="4469758"/>
            <a:chOff x="5852534" y="2023117"/>
            <a:chExt cx="1537617" cy="3776727"/>
          </a:xfrm>
        </p:grpSpPr>
        <p:pic>
          <p:nvPicPr>
            <p:cNvPr id="5" name="Picture 4">
              <a:extLst>
                <a:ext uri="{FF2B5EF4-FFF2-40B4-BE49-F238E27FC236}">
                  <a16:creationId xmlns:a16="http://schemas.microsoft.com/office/drawing/2014/main" id="{38CB2277-2C07-4020-847C-96B62EE58ABE}"/>
                </a:ext>
              </a:extLst>
            </p:cNvPr>
            <p:cNvPicPr>
              <a:picLocks noChangeAspect="1"/>
            </p:cNvPicPr>
            <p:nvPr/>
          </p:nvPicPr>
          <p:blipFill rotWithShape="1">
            <a:blip r:embed="rId3"/>
            <a:srcRect r="51876"/>
            <a:stretch/>
          </p:blipFill>
          <p:spPr>
            <a:xfrm>
              <a:off x="5852534" y="2023117"/>
              <a:ext cx="1537617" cy="3776727"/>
            </a:xfrm>
            <a:prstGeom prst="rect">
              <a:avLst/>
            </a:prstGeom>
          </p:spPr>
        </p:pic>
        <p:sp>
          <p:nvSpPr>
            <p:cNvPr id="6" name="Rectangle 5">
              <a:extLst>
                <a:ext uri="{FF2B5EF4-FFF2-40B4-BE49-F238E27FC236}">
                  <a16:creationId xmlns:a16="http://schemas.microsoft.com/office/drawing/2014/main" id="{B519A21E-29EE-416A-AF06-A7B2E051FA1C}"/>
                </a:ext>
              </a:extLst>
            </p:cNvPr>
            <p:cNvSpPr/>
            <p:nvPr/>
          </p:nvSpPr>
          <p:spPr>
            <a:xfrm>
              <a:off x="6981364" y="2338466"/>
              <a:ext cx="404735" cy="1090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06315F46-4FFE-448C-ADA9-946758E14A04}"/>
              </a:ext>
            </a:extLst>
          </p:cNvPr>
          <p:cNvPicPr>
            <a:picLocks noChangeAspect="1"/>
          </p:cNvPicPr>
          <p:nvPr/>
        </p:nvPicPr>
        <p:blipFill>
          <a:blip r:embed="rId4"/>
          <a:stretch>
            <a:fillRect/>
          </a:stretch>
        </p:blipFill>
        <p:spPr>
          <a:xfrm>
            <a:off x="9055964" y="3099685"/>
            <a:ext cx="3114675" cy="3743325"/>
          </a:xfrm>
          <a:prstGeom prst="rect">
            <a:avLst/>
          </a:prstGeom>
          <a:ln>
            <a:solidFill>
              <a:schemeClr val="tx1"/>
            </a:solidFill>
          </a:ln>
        </p:spPr>
      </p:pic>
      <p:pic>
        <p:nvPicPr>
          <p:cNvPr id="9" name="Picture 8">
            <a:extLst>
              <a:ext uri="{FF2B5EF4-FFF2-40B4-BE49-F238E27FC236}">
                <a16:creationId xmlns:a16="http://schemas.microsoft.com/office/drawing/2014/main" id="{F1D7D898-137A-48B2-AA3E-747AF9572593}"/>
              </a:ext>
            </a:extLst>
          </p:cNvPr>
          <p:cNvPicPr>
            <a:picLocks noChangeAspect="1"/>
          </p:cNvPicPr>
          <p:nvPr/>
        </p:nvPicPr>
        <p:blipFill rotWithShape="1">
          <a:blip r:embed="rId5"/>
          <a:srcRect l="547"/>
          <a:stretch/>
        </p:blipFill>
        <p:spPr>
          <a:xfrm>
            <a:off x="9054059" y="-119920"/>
            <a:ext cx="3116580" cy="3286125"/>
          </a:xfrm>
          <a:prstGeom prst="rect">
            <a:avLst/>
          </a:prstGeom>
          <a:ln>
            <a:solidFill>
              <a:schemeClr val="tx1"/>
            </a:solidFill>
          </a:ln>
        </p:spPr>
      </p:pic>
      <p:sp>
        <p:nvSpPr>
          <p:cNvPr id="10" name="Freeform: Shape 9">
            <a:extLst>
              <a:ext uri="{FF2B5EF4-FFF2-40B4-BE49-F238E27FC236}">
                <a16:creationId xmlns:a16="http://schemas.microsoft.com/office/drawing/2014/main" id="{4B56F23F-BDEC-4667-8455-4CA59824B35D}"/>
              </a:ext>
            </a:extLst>
          </p:cNvPr>
          <p:cNvSpPr/>
          <p:nvPr/>
        </p:nvSpPr>
        <p:spPr>
          <a:xfrm>
            <a:off x="7302114" y="3162924"/>
            <a:ext cx="1736955" cy="555867"/>
          </a:xfrm>
          <a:custGeom>
            <a:avLst/>
            <a:gdLst>
              <a:gd name="connsiteX0" fmla="*/ 0 w 2068643"/>
              <a:gd name="connsiteY0" fmla="*/ 704538 h 704538"/>
              <a:gd name="connsiteX1" fmla="*/ 2068643 w 2068643"/>
              <a:gd name="connsiteY1" fmla="*/ 0 h 704538"/>
              <a:gd name="connsiteX2" fmla="*/ 2068643 w 2068643"/>
              <a:gd name="connsiteY2" fmla="*/ 0 h 704538"/>
            </a:gdLst>
            <a:ahLst/>
            <a:cxnLst>
              <a:cxn ang="0">
                <a:pos x="connsiteX0" y="connsiteY0"/>
              </a:cxn>
              <a:cxn ang="0">
                <a:pos x="connsiteX1" y="connsiteY1"/>
              </a:cxn>
              <a:cxn ang="0">
                <a:pos x="connsiteX2" y="connsiteY2"/>
              </a:cxn>
            </a:cxnLst>
            <a:rect l="l" t="t" r="r" b="b"/>
            <a:pathLst>
              <a:path w="2068643" h="704538">
                <a:moveTo>
                  <a:pt x="0" y="704538"/>
                </a:moveTo>
                <a:lnTo>
                  <a:pt x="2068643" y="0"/>
                </a:lnTo>
                <a:lnTo>
                  <a:pt x="20686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AF12F9-081A-4CA9-922C-3ACAB5E0B204}"/>
              </a:ext>
            </a:extLst>
          </p:cNvPr>
          <p:cNvSpPr/>
          <p:nvPr/>
        </p:nvSpPr>
        <p:spPr>
          <a:xfrm flipV="1">
            <a:off x="7302114" y="5115637"/>
            <a:ext cx="1736955" cy="1719878"/>
          </a:xfrm>
          <a:custGeom>
            <a:avLst/>
            <a:gdLst>
              <a:gd name="connsiteX0" fmla="*/ 0 w 2068643"/>
              <a:gd name="connsiteY0" fmla="*/ 704538 h 704538"/>
              <a:gd name="connsiteX1" fmla="*/ 2068643 w 2068643"/>
              <a:gd name="connsiteY1" fmla="*/ 0 h 704538"/>
              <a:gd name="connsiteX2" fmla="*/ 2068643 w 2068643"/>
              <a:gd name="connsiteY2" fmla="*/ 0 h 704538"/>
            </a:gdLst>
            <a:ahLst/>
            <a:cxnLst>
              <a:cxn ang="0">
                <a:pos x="connsiteX0" y="connsiteY0"/>
              </a:cxn>
              <a:cxn ang="0">
                <a:pos x="connsiteX1" y="connsiteY1"/>
              </a:cxn>
              <a:cxn ang="0">
                <a:pos x="connsiteX2" y="connsiteY2"/>
              </a:cxn>
            </a:cxnLst>
            <a:rect l="l" t="t" r="r" b="b"/>
            <a:pathLst>
              <a:path w="2068643" h="704538">
                <a:moveTo>
                  <a:pt x="0" y="704538"/>
                </a:moveTo>
                <a:lnTo>
                  <a:pt x="2068643" y="0"/>
                </a:lnTo>
                <a:lnTo>
                  <a:pt x="20686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49A190F-FD5E-40E5-8D5E-A1B04AE3CF7E}"/>
              </a:ext>
            </a:extLst>
          </p:cNvPr>
          <p:cNvSpPr/>
          <p:nvPr/>
        </p:nvSpPr>
        <p:spPr>
          <a:xfrm>
            <a:off x="7302114" y="0"/>
            <a:ext cx="1736954" cy="1865313"/>
          </a:xfrm>
          <a:custGeom>
            <a:avLst/>
            <a:gdLst>
              <a:gd name="connsiteX0" fmla="*/ 0 w 2068643"/>
              <a:gd name="connsiteY0" fmla="*/ 704538 h 704538"/>
              <a:gd name="connsiteX1" fmla="*/ 2068643 w 2068643"/>
              <a:gd name="connsiteY1" fmla="*/ 0 h 704538"/>
              <a:gd name="connsiteX2" fmla="*/ 2068643 w 2068643"/>
              <a:gd name="connsiteY2" fmla="*/ 0 h 704538"/>
            </a:gdLst>
            <a:ahLst/>
            <a:cxnLst>
              <a:cxn ang="0">
                <a:pos x="connsiteX0" y="connsiteY0"/>
              </a:cxn>
              <a:cxn ang="0">
                <a:pos x="connsiteX1" y="connsiteY1"/>
              </a:cxn>
              <a:cxn ang="0">
                <a:pos x="connsiteX2" y="connsiteY2"/>
              </a:cxn>
            </a:cxnLst>
            <a:rect l="l" t="t" r="r" b="b"/>
            <a:pathLst>
              <a:path w="2068643" h="704538">
                <a:moveTo>
                  <a:pt x="0" y="704538"/>
                </a:moveTo>
                <a:lnTo>
                  <a:pt x="2068643" y="0"/>
                </a:lnTo>
                <a:lnTo>
                  <a:pt x="20686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39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2E94-E0D7-4841-AD8A-313194EF697D}"/>
              </a:ext>
            </a:extLst>
          </p:cNvPr>
          <p:cNvSpPr>
            <a:spLocks noGrp="1"/>
          </p:cNvSpPr>
          <p:nvPr>
            <p:ph type="title"/>
          </p:nvPr>
        </p:nvSpPr>
        <p:spPr/>
        <p:txBody>
          <a:bodyPr/>
          <a:lstStyle/>
          <a:p>
            <a:r>
              <a:rPr lang="en-US" dirty="0"/>
              <a:t>Model Output</a:t>
            </a:r>
          </a:p>
        </p:txBody>
      </p:sp>
      <p:sp>
        <p:nvSpPr>
          <p:cNvPr id="3" name="Text Placeholder 2">
            <a:extLst>
              <a:ext uri="{FF2B5EF4-FFF2-40B4-BE49-F238E27FC236}">
                <a16:creationId xmlns:a16="http://schemas.microsoft.com/office/drawing/2014/main" id="{4472E993-651F-4621-809D-7094BF9DC67C}"/>
              </a:ext>
            </a:extLst>
          </p:cNvPr>
          <p:cNvSpPr>
            <a:spLocks noGrp="1"/>
          </p:cNvSpPr>
          <p:nvPr>
            <p:ph type="body" sz="quarter" idx="13"/>
          </p:nvPr>
        </p:nvSpPr>
        <p:spPr/>
        <p:txBody>
          <a:bodyPr/>
          <a:lstStyle/>
          <a:p>
            <a:r>
              <a:rPr lang="en-US" dirty="0"/>
              <a:t>Reservoir Outflow (time series)</a:t>
            </a:r>
          </a:p>
          <a:p>
            <a:r>
              <a:rPr lang="en-US" dirty="0"/>
              <a:t>Reservoir Stage (time series)</a:t>
            </a:r>
          </a:p>
          <a:p>
            <a:r>
              <a:rPr lang="en-US" dirty="0"/>
              <a:t>Outflow Water Temperature (time series)</a:t>
            </a:r>
          </a:p>
          <a:p>
            <a:r>
              <a:rPr lang="en-US" dirty="0"/>
              <a:t>Vertical Temperature Profiles</a:t>
            </a:r>
          </a:p>
        </p:txBody>
      </p:sp>
      <p:sp>
        <p:nvSpPr>
          <p:cNvPr id="4" name="Text Placeholder 3">
            <a:extLst>
              <a:ext uri="{FF2B5EF4-FFF2-40B4-BE49-F238E27FC236}">
                <a16:creationId xmlns:a16="http://schemas.microsoft.com/office/drawing/2014/main" id="{4F276FBB-0C2C-47AE-8017-EB38D0DD6E2E}"/>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147495CD-7653-4136-9FD5-6A48D0F58E24}"/>
              </a:ext>
            </a:extLst>
          </p:cNvPr>
          <p:cNvPicPr>
            <a:picLocks noChangeAspect="1"/>
          </p:cNvPicPr>
          <p:nvPr/>
        </p:nvPicPr>
        <p:blipFill rotWithShape="1">
          <a:blip r:embed="rId2"/>
          <a:srcRect l="24475" r="49930" b="50616"/>
          <a:stretch/>
        </p:blipFill>
        <p:spPr>
          <a:xfrm>
            <a:off x="9136955" y="1837623"/>
            <a:ext cx="1813811" cy="2333105"/>
          </a:xfrm>
          <a:prstGeom prst="rect">
            <a:avLst/>
          </a:prstGeom>
        </p:spPr>
      </p:pic>
      <p:pic>
        <p:nvPicPr>
          <p:cNvPr id="10" name="Picture 9">
            <a:extLst>
              <a:ext uri="{FF2B5EF4-FFF2-40B4-BE49-F238E27FC236}">
                <a16:creationId xmlns:a16="http://schemas.microsoft.com/office/drawing/2014/main" id="{0E4E1ADC-F802-476D-A5D1-96D7BEEF8A60}"/>
              </a:ext>
            </a:extLst>
          </p:cNvPr>
          <p:cNvPicPr>
            <a:picLocks noChangeAspect="1"/>
          </p:cNvPicPr>
          <p:nvPr/>
        </p:nvPicPr>
        <p:blipFill rotWithShape="1">
          <a:blip r:embed="rId2"/>
          <a:srcRect l="74405" t="615" b="50001"/>
          <a:stretch/>
        </p:blipFill>
        <p:spPr>
          <a:xfrm>
            <a:off x="7220337" y="1837102"/>
            <a:ext cx="1813811" cy="2333105"/>
          </a:xfrm>
          <a:prstGeom prst="rect">
            <a:avLst/>
          </a:prstGeom>
        </p:spPr>
      </p:pic>
      <p:pic>
        <p:nvPicPr>
          <p:cNvPr id="12" name="Picture 11">
            <a:extLst>
              <a:ext uri="{FF2B5EF4-FFF2-40B4-BE49-F238E27FC236}">
                <a16:creationId xmlns:a16="http://schemas.microsoft.com/office/drawing/2014/main" id="{8F217801-69F1-42AB-9BDA-FAB1C4F5554C}"/>
              </a:ext>
            </a:extLst>
          </p:cNvPr>
          <p:cNvPicPr>
            <a:picLocks noChangeAspect="1"/>
          </p:cNvPicPr>
          <p:nvPr/>
        </p:nvPicPr>
        <p:blipFill rotWithShape="1">
          <a:blip r:embed="rId3"/>
          <a:srcRect l="808" r="74103"/>
          <a:stretch/>
        </p:blipFill>
        <p:spPr>
          <a:xfrm>
            <a:off x="7235326" y="4317664"/>
            <a:ext cx="1813811" cy="2343150"/>
          </a:xfrm>
          <a:prstGeom prst="rect">
            <a:avLst/>
          </a:prstGeom>
        </p:spPr>
      </p:pic>
      <p:pic>
        <p:nvPicPr>
          <p:cNvPr id="16" name="Picture 15">
            <a:extLst>
              <a:ext uri="{FF2B5EF4-FFF2-40B4-BE49-F238E27FC236}">
                <a16:creationId xmlns:a16="http://schemas.microsoft.com/office/drawing/2014/main" id="{C0BB81BF-EBD7-414F-89EA-A2ABF93E029D}"/>
              </a:ext>
            </a:extLst>
          </p:cNvPr>
          <p:cNvPicPr>
            <a:picLocks noChangeAspect="1"/>
          </p:cNvPicPr>
          <p:nvPr/>
        </p:nvPicPr>
        <p:blipFill rotWithShape="1">
          <a:blip r:embed="rId4"/>
          <a:srcRect l="2393" r="50000"/>
          <a:stretch/>
        </p:blipFill>
        <p:spPr>
          <a:xfrm>
            <a:off x="9139078" y="4324078"/>
            <a:ext cx="1813812" cy="2343150"/>
          </a:xfrm>
          <a:prstGeom prst="rect">
            <a:avLst/>
          </a:prstGeom>
        </p:spPr>
      </p:pic>
      <p:pic>
        <p:nvPicPr>
          <p:cNvPr id="18" name="Picture 17">
            <a:extLst>
              <a:ext uri="{FF2B5EF4-FFF2-40B4-BE49-F238E27FC236}">
                <a16:creationId xmlns:a16="http://schemas.microsoft.com/office/drawing/2014/main" id="{DA356349-A424-49EA-9272-7A575895CAA6}"/>
              </a:ext>
            </a:extLst>
          </p:cNvPr>
          <p:cNvPicPr>
            <a:picLocks noChangeAspect="1"/>
          </p:cNvPicPr>
          <p:nvPr/>
        </p:nvPicPr>
        <p:blipFill>
          <a:blip r:embed="rId5"/>
          <a:stretch>
            <a:fillRect/>
          </a:stretch>
        </p:blipFill>
        <p:spPr>
          <a:xfrm>
            <a:off x="1818967" y="4023985"/>
            <a:ext cx="4748853" cy="2636829"/>
          </a:xfrm>
          <a:prstGeom prst="rect">
            <a:avLst/>
          </a:prstGeom>
        </p:spPr>
      </p:pic>
    </p:spTree>
    <p:extLst>
      <p:ext uri="{BB962C8B-B14F-4D97-AF65-F5344CB8AC3E}">
        <p14:creationId xmlns:p14="http://schemas.microsoft.com/office/powerpoint/2010/main" val="2767530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5568-1260-469B-AFB6-8F442CFAD413}"/>
              </a:ext>
            </a:extLst>
          </p:cNvPr>
          <p:cNvSpPr>
            <a:spLocks noGrp="1"/>
          </p:cNvSpPr>
          <p:nvPr>
            <p:ph type="title"/>
          </p:nvPr>
        </p:nvSpPr>
        <p:spPr/>
        <p:txBody>
          <a:bodyPr/>
          <a:lstStyle/>
          <a:p>
            <a:r>
              <a:rPr lang="en-US" dirty="0"/>
              <a:t>Reservoir Model: CE-QUAL-W2</a:t>
            </a:r>
          </a:p>
        </p:txBody>
      </p:sp>
      <p:sp>
        <p:nvSpPr>
          <p:cNvPr id="4" name="Text Placeholder 3">
            <a:extLst>
              <a:ext uri="{FF2B5EF4-FFF2-40B4-BE49-F238E27FC236}">
                <a16:creationId xmlns:a16="http://schemas.microsoft.com/office/drawing/2014/main" id="{1F26CC0E-7DE8-4EC5-90B2-15BAFE3C0C89}"/>
              </a:ext>
            </a:extLst>
          </p:cNvPr>
          <p:cNvSpPr>
            <a:spLocks noGrp="1"/>
          </p:cNvSpPr>
          <p:nvPr>
            <p:ph type="body" sz="quarter" idx="14"/>
          </p:nvPr>
        </p:nvSpPr>
        <p:spPr/>
        <p:txBody>
          <a:bodyPr/>
          <a:lstStyle/>
          <a:p>
            <a:endParaRPr lang="en-US"/>
          </a:p>
        </p:txBody>
      </p:sp>
      <p:sp>
        <p:nvSpPr>
          <p:cNvPr id="5" name="Text Placeholder 2">
            <a:extLst>
              <a:ext uri="{FF2B5EF4-FFF2-40B4-BE49-F238E27FC236}">
                <a16:creationId xmlns:a16="http://schemas.microsoft.com/office/drawing/2014/main" id="{2F088F83-9946-48A8-A2C0-AC5C5C006D5E}"/>
              </a:ext>
            </a:extLst>
          </p:cNvPr>
          <p:cNvSpPr>
            <a:spLocks noGrp="1"/>
          </p:cNvSpPr>
          <p:nvPr>
            <p:ph type="body" sz="quarter" idx="13"/>
          </p:nvPr>
        </p:nvSpPr>
        <p:spPr>
          <a:xfrm>
            <a:off x="228600" y="1667793"/>
            <a:ext cx="5692515" cy="4627562"/>
          </a:xfrm>
        </p:spPr>
        <p:txBody>
          <a:bodyPr/>
          <a:lstStyle/>
          <a:p>
            <a:r>
              <a:rPr lang="en-US" sz="2400" dirty="0"/>
              <a:t>Two-dimensional representation</a:t>
            </a:r>
          </a:p>
          <a:p>
            <a:r>
              <a:rPr lang="en-US" sz="2400" dirty="0"/>
              <a:t>Non-uniform flow, non-steady state flow</a:t>
            </a:r>
          </a:p>
          <a:p>
            <a:r>
              <a:rPr lang="en-US" sz="2400" dirty="0"/>
              <a:t>Full heat budget</a:t>
            </a:r>
          </a:p>
          <a:p>
            <a:r>
              <a:rPr lang="en-US" sz="2400" dirty="0"/>
              <a:t>Selective withdrawal (</a:t>
            </a:r>
            <a:r>
              <a:rPr lang="en-US" sz="2400" dirty="0" err="1"/>
              <a:t>tailbay</a:t>
            </a:r>
            <a:r>
              <a:rPr lang="en-US" sz="2400" dirty="0"/>
              <a:t> target)</a:t>
            </a:r>
          </a:p>
          <a:p>
            <a:r>
              <a:rPr lang="en-US" sz="2400" dirty="0"/>
              <a:t>Sub-daily time step</a:t>
            </a:r>
          </a:p>
          <a:p>
            <a:r>
              <a:rPr lang="en-US" sz="2400" dirty="0"/>
              <a:t>Supports branching networks (e.g., dendritic nature of reservoir)</a:t>
            </a:r>
          </a:p>
          <a:p>
            <a:r>
              <a:rPr lang="en-US" sz="2400" dirty="0"/>
              <a:t>Existing applications (Shasta, Keswick, Lewiston, Folsom, Natomas)</a:t>
            </a:r>
          </a:p>
          <a:p>
            <a:pPr marL="0" indent="0">
              <a:buNone/>
            </a:pPr>
            <a:endParaRPr lang="en-US" sz="2400" dirty="0"/>
          </a:p>
        </p:txBody>
      </p:sp>
      <p:sp>
        <p:nvSpPr>
          <p:cNvPr id="6" name="Text Placeholder 2">
            <a:extLst>
              <a:ext uri="{FF2B5EF4-FFF2-40B4-BE49-F238E27FC236}">
                <a16:creationId xmlns:a16="http://schemas.microsoft.com/office/drawing/2014/main" id="{5F94089E-DC62-4DA4-B58E-037F58AC4BD8}"/>
              </a:ext>
            </a:extLst>
          </p:cNvPr>
          <p:cNvSpPr txBox="1">
            <a:spLocks/>
          </p:cNvSpPr>
          <p:nvPr/>
        </p:nvSpPr>
        <p:spPr>
          <a:xfrm>
            <a:off x="6096000" y="1690688"/>
            <a:ext cx="5692515" cy="4627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685800" indent="-228600" algn="l" defTabSz="914400" rtl="0" eaLnBrk="1" latinLnBrk="0" hangingPunct="1">
              <a:lnSpc>
                <a:spcPct val="90000"/>
              </a:lnSpc>
              <a:spcBef>
                <a:spcPts val="500"/>
              </a:spcBef>
              <a:buFont typeface="Arial"/>
              <a:buChar char="•"/>
              <a:defRPr sz="24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2pPr>
            <a:lvl3pPr marL="1143000" indent="-228600" algn="l" defTabSz="914400" rtl="0" eaLnBrk="1" latinLnBrk="0" hangingPunct="1">
              <a:lnSpc>
                <a:spcPct val="90000"/>
              </a:lnSpc>
              <a:spcBef>
                <a:spcPts val="500"/>
              </a:spcBef>
              <a:buFont typeface="Arial"/>
              <a:buChar char="•"/>
              <a:defRPr sz="20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3pPr>
            <a:lvl4pPr marL="1600200" indent="-228600" algn="l" defTabSz="914400" rtl="0" eaLnBrk="1" latinLnBrk="0" hangingPunct="1">
              <a:lnSpc>
                <a:spcPct val="90000"/>
              </a:lnSpc>
              <a:spcBef>
                <a:spcPts val="500"/>
              </a:spcBef>
              <a:buFont typeface="Arial"/>
              <a:buChar char="•"/>
              <a:defRPr sz="1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4pPr>
            <a:lvl5pPr marL="2057400" indent="-228600" algn="l" defTabSz="914400" rtl="0" eaLnBrk="1" latinLnBrk="0" hangingPunct="1">
              <a:lnSpc>
                <a:spcPct val="90000"/>
              </a:lnSpc>
              <a:spcBef>
                <a:spcPts val="500"/>
              </a:spcBef>
              <a:buFont typeface="Arial"/>
              <a:buChar char="•"/>
              <a:defRPr sz="18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Pre- and post-processors</a:t>
            </a:r>
          </a:p>
          <a:p>
            <a:r>
              <a:rPr lang="en-US" sz="2400" dirty="0"/>
              <a:t>Comprehensive documentation (model, pre- and post-processors)</a:t>
            </a:r>
          </a:p>
          <a:p>
            <a:r>
              <a:rPr lang="en-US" sz="2400" dirty="0"/>
              <a:t>Active support (model, pre- and post-processors)</a:t>
            </a:r>
          </a:p>
          <a:p>
            <a:r>
              <a:rPr lang="en-US" sz="2400" dirty="0"/>
              <a:t>Access to the model developers, collaboration</a:t>
            </a:r>
          </a:p>
          <a:p>
            <a:r>
              <a:rPr lang="en-US" sz="2400" dirty="0"/>
              <a:t>User groups, training</a:t>
            </a:r>
          </a:p>
          <a:p>
            <a:r>
              <a:rPr lang="en-US" sz="2400" dirty="0"/>
              <a:t>Operate as a stand-alone model or as part of a modeling framework</a:t>
            </a:r>
          </a:p>
          <a:p>
            <a:r>
              <a:rPr lang="en-US" sz="2400" dirty="0"/>
              <a:t>Other</a:t>
            </a:r>
          </a:p>
          <a:p>
            <a:endParaRPr lang="en-US" sz="2400" dirty="0"/>
          </a:p>
        </p:txBody>
      </p:sp>
    </p:spTree>
    <p:extLst>
      <p:ext uri="{BB962C8B-B14F-4D97-AF65-F5344CB8AC3E}">
        <p14:creationId xmlns:p14="http://schemas.microsoft.com/office/powerpoint/2010/main" val="3821961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5568-1260-469B-AFB6-8F442CFAD413}"/>
              </a:ext>
            </a:extLst>
          </p:cNvPr>
          <p:cNvSpPr>
            <a:spLocks noGrp="1"/>
          </p:cNvSpPr>
          <p:nvPr>
            <p:ph type="title"/>
          </p:nvPr>
        </p:nvSpPr>
        <p:spPr/>
        <p:txBody>
          <a:bodyPr/>
          <a:lstStyle/>
          <a:p>
            <a:r>
              <a:rPr lang="en-US" dirty="0"/>
              <a:t>Reservoir Model: CE-QUAL-W2</a:t>
            </a:r>
          </a:p>
        </p:txBody>
      </p:sp>
      <p:sp>
        <p:nvSpPr>
          <p:cNvPr id="3" name="Text Placeholder 2">
            <a:extLst>
              <a:ext uri="{FF2B5EF4-FFF2-40B4-BE49-F238E27FC236}">
                <a16:creationId xmlns:a16="http://schemas.microsoft.com/office/drawing/2014/main" id="{6A8CB322-18F6-45D9-B72F-BB54CBD3C990}"/>
              </a:ext>
            </a:extLst>
          </p:cNvPr>
          <p:cNvSpPr>
            <a:spLocks noGrp="1"/>
          </p:cNvSpPr>
          <p:nvPr>
            <p:ph type="body" sz="quarter" idx="13"/>
          </p:nvPr>
        </p:nvSpPr>
        <p:spPr/>
        <p:txBody>
          <a:bodyPr/>
          <a:lstStyle/>
          <a:p>
            <a:r>
              <a:rPr lang="en-US" dirty="0"/>
              <a:t>Reservoirs (2-D)</a:t>
            </a:r>
          </a:p>
          <a:p>
            <a:pPr lvl="1"/>
            <a:r>
              <a:rPr lang="en-US" dirty="0"/>
              <a:t>Vertical gradients</a:t>
            </a:r>
          </a:p>
          <a:p>
            <a:pPr lvl="1"/>
            <a:r>
              <a:rPr lang="en-US" dirty="0"/>
              <a:t>Longitudinal gradients</a:t>
            </a:r>
          </a:p>
          <a:p>
            <a:pPr lvl="1"/>
            <a:r>
              <a:rPr lang="en-US" dirty="0"/>
              <a:t>Laterally averaged</a:t>
            </a:r>
          </a:p>
        </p:txBody>
      </p:sp>
      <p:sp>
        <p:nvSpPr>
          <p:cNvPr id="4" name="Text Placeholder 3">
            <a:extLst>
              <a:ext uri="{FF2B5EF4-FFF2-40B4-BE49-F238E27FC236}">
                <a16:creationId xmlns:a16="http://schemas.microsoft.com/office/drawing/2014/main" id="{1F26CC0E-7DE8-4EC5-90B2-15BAFE3C0C89}"/>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77B19F1E-A4AA-47DE-B251-DC40F18B8FB7}"/>
              </a:ext>
            </a:extLst>
          </p:cNvPr>
          <p:cNvPicPr>
            <a:picLocks noChangeAspect="1"/>
          </p:cNvPicPr>
          <p:nvPr/>
        </p:nvPicPr>
        <p:blipFill rotWithShape="1">
          <a:blip r:embed="rId2"/>
          <a:srcRect r="40981"/>
          <a:stretch/>
        </p:blipFill>
        <p:spPr>
          <a:xfrm>
            <a:off x="5181600" y="1484323"/>
            <a:ext cx="5161935" cy="5199941"/>
          </a:xfrm>
          <a:prstGeom prst="rect">
            <a:avLst/>
          </a:prstGeom>
        </p:spPr>
      </p:pic>
    </p:spTree>
    <p:extLst>
      <p:ext uri="{BB962C8B-B14F-4D97-AF65-F5344CB8AC3E}">
        <p14:creationId xmlns:p14="http://schemas.microsoft.com/office/powerpoint/2010/main" val="160948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mountain&#10;&#10;Description automatically generated">
            <a:extLst>
              <a:ext uri="{FF2B5EF4-FFF2-40B4-BE49-F238E27FC236}">
                <a16:creationId xmlns:a16="http://schemas.microsoft.com/office/drawing/2014/main" id="{040EC3CF-8701-4DB3-9BBA-E6A7CFBC0DB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048" y="0"/>
            <a:ext cx="12188952" cy="3291840"/>
          </a:xfrm>
        </p:spPr>
      </p:pic>
      <p:sp>
        <p:nvSpPr>
          <p:cNvPr id="3" name="Text Placeholder 2">
            <a:extLst>
              <a:ext uri="{FF2B5EF4-FFF2-40B4-BE49-F238E27FC236}">
                <a16:creationId xmlns:a16="http://schemas.microsoft.com/office/drawing/2014/main" id="{7BB6CDB2-F367-4F3C-852D-A66C136F9BF4}"/>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FF69EB7-94A0-4788-B8A4-6C81A0B43AB8}"/>
              </a:ext>
            </a:extLst>
          </p:cNvPr>
          <p:cNvSpPr>
            <a:spLocks noGrp="1"/>
          </p:cNvSpPr>
          <p:nvPr>
            <p:ph type="ctrTitle"/>
          </p:nvPr>
        </p:nvSpPr>
        <p:spPr>
          <a:xfrm>
            <a:off x="574766" y="3291840"/>
            <a:ext cx="11614186" cy="1914254"/>
          </a:xfrm>
        </p:spPr>
        <p:txBody>
          <a:bodyPr/>
          <a:lstStyle/>
          <a:p>
            <a:r>
              <a:rPr lang="en-US" dirty="0"/>
              <a:t>WTMP Overview</a:t>
            </a:r>
            <a:br>
              <a:rPr lang="en-US" dirty="0"/>
            </a:br>
            <a:r>
              <a:rPr lang="en-US" sz="3600" dirty="0"/>
              <a:t>- Project Needs and Anticipated Outcome</a:t>
            </a:r>
            <a:endParaRPr lang="en-US" dirty="0"/>
          </a:p>
        </p:txBody>
      </p:sp>
      <p:sp>
        <p:nvSpPr>
          <p:cNvPr id="5" name="Subtitle 4">
            <a:extLst>
              <a:ext uri="{FF2B5EF4-FFF2-40B4-BE49-F238E27FC236}">
                <a16:creationId xmlns:a16="http://schemas.microsoft.com/office/drawing/2014/main" id="{1A7BD380-757B-47A5-A799-3C7A320F4992}"/>
              </a:ext>
            </a:extLst>
          </p:cNvPr>
          <p:cNvSpPr>
            <a:spLocks noGrp="1"/>
          </p:cNvSpPr>
          <p:nvPr>
            <p:ph type="subTitle" idx="1"/>
          </p:nvPr>
        </p:nvSpPr>
        <p:spPr>
          <a:xfrm>
            <a:off x="612561" y="5380616"/>
            <a:ext cx="9144000" cy="735106"/>
          </a:xfrm>
        </p:spPr>
        <p:txBody>
          <a:bodyPr/>
          <a:lstStyle/>
          <a:p>
            <a:r>
              <a:rPr lang="en-US" dirty="0"/>
              <a:t>Randi Field, Civil (Hydrologic) Engineer, CVO</a:t>
            </a:r>
          </a:p>
        </p:txBody>
      </p:sp>
    </p:spTree>
    <p:extLst>
      <p:ext uri="{BB962C8B-B14F-4D97-AF65-F5344CB8AC3E}">
        <p14:creationId xmlns:p14="http://schemas.microsoft.com/office/powerpoint/2010/main" val="135648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2E94-E0D7-4841-AD8A-313194EF697D}"/>
              </a:ext>
            </a:extLst>
          </p:cNvPr>
          <p:cNvSpPr>
            <a:spLocks noGrp="1"/>
          </p:cNvSpPr>
          <p:nvPr>
            <p:ph type="title"/>
          </p:nvPr>
        </p:nvSpPr>
        <p:spPr/>
        <p:txBody>
          <a:bodyPr/>
          <a:lstStyle/>
          <a:p>
            <a:r>
              <a:rPr lang="en-US" dirty="0"/>
              <a:t>Model Output</a:t>
            </a:r>
          </a:p>
        </p:txBody>
      </p:sp>
      <p:sp>
        <p:nvSpPr>
          <p:cNvPr id="3" name="Text Placeholder 2">
            <a:extLst>
              <a:ext uri="{FF2B5EF4-FFF2-40B4-BE49-F238E27FC236}">
                <a16:creationId xmlns:a16="http://schemas.microsoft.com/office/drawing/2014/main" id="{4472E993-651F-4621-809D-7094BF9DC67C}"/>
              </a:ext>
            </a:extLst>
          </p:cNvPr>
          <p:cNvSpPr>
            <a:spLocks noGrp="1"/>
          </p:cNvSpPr>
          <p:nvPr>
            <p:ph type="body" sz="quarter" idx="13"/>
          </p:nvPr>
        </p:nvSpPr>
        <p:spPr/>
        <p:txBody>
          <a:bodyPr/>
          <a:lstStyle/>
          <a:p>
            <a:r>
              <a:rPr lang="en-US" dirty="0"/>
              <a:t>Reservoir Outflow (time series)</a:t>
            </a:r>
          </a:p>
          <a:p>
            <a:r>
              <a:rPr lang="en-US" dirty="0"/>
              <a:t>Reservoir Stage (time series)</a:t>
            </a:r>
          </a:p>
          <a:p>
            <a:r>
              <a:rPr lang="en-US" dirty="0"/>
              <a:t>Outflow Water Temperature (time series)</a:t>
            </a:r>
          </a:p>
          <a:p>
            <a:r>
              <a:rPr lang="en-US" dirty="0"/>
              <a:t>Vertical Temperature Profiles</a:t>
            </a:r>
          </a:p>
        </p:txBody>
      </p:sp>
      <p:sp>
        <p:nvSpPr>
          <p:cNvPr id="4" name="Text Placeholder 3">
            <a:extLst>
              <a:ext uri="{FF2B5EF4-FFF2-40B4-BE49-F238E27FC236}">
                <a16:creationId xmlns:a16="http://schemas.microsoft.com/office/drawing/2014/main" id="{4F276FBB-0C2C-47AE-8017-EB38D0DD6E2E}"/>
              </a:ext>
            </a:extLst>
          </p:cNvPr>
          <p:cNvSpPr>
            <a:spLocks noGrp="1"/>
          </p:cNvSpPr>
          <p:nvPr>
            <p:ph type="body" sz="quarter" idx="14"/>
          </p:nvPr>
        </p:nvSpPr>
        <p:spPr/>
        <p:txBody>
          <a:bodyPr/>
          <a:lstStyle/>
          <a:p>
            <a:endParaRPr lang="en-US"/>
          </a:p>
        </p:txBody>
      </p:sp>
      <p:pic>
        <p:nvPicPr>
          <p:cNvPr id="11" name="Picture 10">
            <a:extLst>
              <a:ext uri="{FF2B5EF4-FFF2-40B4-BE49-F238E27FC236}">
                <a16:creationId xmlns:a16="http://schemas.microsoft.com/office/drawing/2014/main" id="{BD734BE6-DAD6-451E-BB9B-3ED57618C6A3}"/>
              </a:ext>
            </a:extLst>
          </p:cNvPr>
          <p:cNvPicPr/>
          <p:nvPr/>
        </p:nvPicPr>
        <p:blipFill>
          <a:blip r:embed="rId2"/>
          <a:stretch>
            <a:fillRect/>
          </a:stretch>
        </p:blipFill>
        <p:spPr>
          <a:xfrm>
            <a:off x="7207042" y="845574"/>
            <a:ext cx="4886141" cy="4463354"/>
          </a:xfrm>
          <a:prstGeom prst="rect">
            <a:avLst/>
          </a:prstGeom>
        </p:spPr>
      </p:pic>
      <p:pic>
        <p:nvPicPr>
          <p:cNvPr id="13" name="Picture 12">
            <a:extLst>
              <a:ext uri="{FF2B5EF4-FFF2-40B4-BE49-F238E27FC236}">
                <a16:creationId xmlns:a16="http://schemas.microsoft.com/office/drawing/2014/main" id="{F4D44A01-208A-4324-A8F9-025C4F35DD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1762" y="4278249"/>
            <a:ext cx="5029200" cy="2406015"/>
          </a:xfrm>
          <a:prstGeom prst="rect">
            <a:avLst/>
          </a:prstGeom>
          <a:noFill/>
        </p:spPr>
      </p:pic>
    </p:spTree>
    <p:extLst>
      <p:ext uri="{BB962C8B-B14F-4D97-AF65-F5344CB8AC3E}">
        <p14:creationId xmlns:p14="http://schemas.microsoft.com/office/powerpoint/2010/main" val="792441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195A-E322-40A5-8CD1-CDEA13ED5E79}"/>
              </a:ext>
            </a:extLst>
          </p:cNvPr>
          <p:cNvSpPr>
            <a:spLocks noGrp="1"/>
          </p:cNvSpPr>
          <p:nvPr>
            <p:ph type="title"/>
          </p:nvPr>
        </p:nvSpPr>
        <p:spPr/>
        <p:txBody>
          <a:bodyPr/>
          <a:lstStyle/>
          <a:p>
            <a:r>
              <a:rPr lang="en-US" dirty="0"/>
              <a:t>River Model: HEC-</a:t>
            </a:r>
            <a:r>
              <a:rPr lang="en-US" dirty="0" err="1"/>
              <a:t>ResSim</a:t>
            </a:r>
            <a:endParaRPr lang="en-US" dirty="0"/>
          </a:p>
        </p:txBody>
      </p:sp>
      <p:sp>
        <p:nvSpPr>
          <p:cNvPr id="3" name="Text Placeholder 2">
            <a:extLst>
              <a:ext uri="{FF2B5EF4-FFF2-40B4-BE49-F238E27FC236}">
                <a16:creationId xmlns:a16="http://schemas.microsoft.com/office/drawing/2014/main" id="{58752FDA-2EF9-48F7-94D2-741ABAEF0351}"/>
              </a:ext>
            </a:extLst>
          </p:cNvPr>
          <p:cNvSpPr>
            <a:spLocks noGrp="1"/>
          </p:cNvSpPr>
          <p:nvPr>
            <p:ph type="body" sz="quarter" idx="13"/>
          </p:nvPr>
        </p:nvSpPr>
        <p:spPr/>
        <p:txBody>
          <a:bodyPr/>
          <a:lstStyle/>
          <a:p>
            <a:r>
              <a:rPr lang="en-US" dirty="0"/>
              <a:t>River representation (1-D)</a:t>
            </a:r>
          </a:p>
          <a:p>
            <a:pPr lvl="1"/>
            <a:r>
              <a:rPr lang="en-US" dirty="0"/>
              <a:t>Longitudinal gradients</a:t>
            </a:r>
          </a:p>
          <a:p>
            <a:pPr lvl="1"/>
            <a:r>
              <a:rPr lang="en-US" dirty="0"/>
              <a:t>Laterally and vertically averaged</a:t>
            </a:r>
          </a:p>
          <a:p>
            <a:r>
              <a:rPr lang="en-US" dirty="0"/>
              <a:t>Consistent with current river temperature modeling approach in all systems</a:t>
            </a:r>
          </a:p>
          <a:p>
            <a:endParaRPr lang="en-US" dirty="0"/>
          </a:p>
          <a:p>
            <a:r>
              <a:rPr lang="en-US"/>
              <a:t>Attributes previously </a:t>
            </a:r>
            <a:r>
              <a:rPr lang="en-US" dirty="0"/>
              <a:t>discussed</a:t>
            </a:r>
          </a:p>
          <a:p>
            <a:endParaRPr lang="en-US" dirty="0"/>
          </a:p>
        </p:txBody>
      </p:sp>
      <p:sp>
        <p:nvSpPr>
          <p:cNvPr id="4" name="Text Placeholder 3">
            <a:extLst>
              <a:ext uri="{FF2B5EF4-FFF2-40B4-BE49-F238E27FC236}">
                <a16:creationId xmlns:a16="http://schemas.microsoft.com/office/drawing/2014/main" id="{1BB2D59F-59DD-4103-975D-3DD3D73722EF}"/>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523562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0A6A-CE65-474E-A77A-3B7F1CEBC2B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679EAC0-2817-49E6-BC1B-3A3E9AE0860F}"/>
              </a:ext>
            </a:extLst>
          </p:cNvPr>
          <p:cNvSpPr>
            <a:spLocks noGrp="1"/>
          </p:cNvSpPr>
          <p:nvPr>
            <p:ph type="body" sz="quarter" idx="13"/>
          </p:nvPr>
        </p:nvSpPr>
        <p:spPr>
          <a:xfrm>
            <a:off x="228600" y="1865313"/>
            <a:ext cx="9179768" cy="4352544"/>
          </a:xfrm>
        </p:spPr>
        <p:txBody>
          <a:bodyPr>
            <a:normAutofit fontScale="92500" lnSpcReduction="20000"/>
          </a:bodyPr>
          <a:lstStyle/>
          <a:p>
            <a:r>
              <a:rPr lang="en-US" sz="3200" dirty="0"/>
              <a:t>Developed model criteria</a:t>
            </a:r>
          </a:p>
          <a:p>
            <a:r>
              <a:rPr lang="en-US" sz="3200" dirty="0"/>
              <a:t>Identified prospective models</a:t>
            </a:r>
          </a:p>
          <a:p>
            <a:r>
              <a:rPr lang="en-US" sz="3200" dirty="0"/>
              <a:t>Selected models</a:t>
            </a:r>
          </a:p>
          <a:p>
            <a:endParaRPr lang="en-US" sz="3200" dirty="0"/>
          </a:p>
          <a:p>
            <a:pPr marL="0" indent="0">
              <a:buNone/>
            </a:pPr>
            <a:r>
              <a:rPr lang="en-US" sz="3200" dirty="0"/>
              <a:t>Initial Model Selection:</a:t>
            </a:r>
          </a:p>
          <a:p>
            <a:r>
              <a:rPr lang="en-US" sz="3200" dirty="0"/>
              <a:t>System: HEC-</a:t>
            </a:r>
            <a:r>
              <a:rPr lang="en-US" sz="3200" dirty="0" err="1"/>
              <a:t>ResSim</a:t>
            </a:r>
            <a:endParaRPr lang="en-US" sz="3200" dirty="0"/>
          </a:p>
          <a:p>
            <a:pPr lvl="1"/>
            <a:r>
              <a:rPr lang="en-US" sz="2800" dirty="0">
                <a:solidFill>
                  <a:schemeClr val="accent1">
                    <a:lumMod val="40000"/>
                    <a:lumOff val="60000"/>
                  </a:schemeClr>
                </a:solidFill>
              </a:rPr>
              <a:t>https://www.hec.usace.army.mil/software/hec-ressim/</a:t>
            </a:r>
          </a:p>
          <a:p>
            <a:r>
              <a:rPr lang="en-US" sz="3200" dirty="0"/>
              <a:t>Reservoir: CE-QUAL-W2</a:t>
            </a:r>
          </a:p>
          <a:p>
            <a:pPr lvl="1"/>
            <a:r>
              <a:rPr lang="en-US" sz="2800" dirty="0">
                <a:solidFill>
                  <a:schemeClr val="accent1">
                    <a:lumMod val="40000"/>
                    <a:lumOff val="60000"/>
                  </a:schemeClr>
                </a:solidFill>
              </a:rPr>
              <a:t>http://cee.pdx.edu/w2/</a:t>
            </a:r>
          </a:p>
          <a:p>
            <a:r>
              <a:rPr lang="en-US" sz="3200" dirty="0"/>
              <a:t>River: HEC-</a:t>
            </a:r>
            <a:r>
              <a:rPr lang="en-US" sz="3200" dirty="0" err="1"/>
              <a:t>ResSim</a:t>
            </a:r>
            <a:endParaRPr lang="en-US" sz="3200" dirty="0"/>
          </a:p>
        </p:txBody>
      </p:sp>
      <p:sp>
        <p:nvSpPr>
          <p:cNvPr id="5" name="Text Placeholder 4">
            <a:extLst>
              <a:ext uri="{FF2B5EF4-FFF2-40B4-BE49-F238E27FC236}">
                <a16:creationId xmlns:a16="http://schemas.microsoft.com/office/drawing/2014/main" id="{B5540812-A806-40E9-AE70-7816CC4F99C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94883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179BC7-4D49-4064-94F3-DEC11DC2E98B}"/>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BF1385C-1CBB-49C5-9154-29EB9C654AD0}"/>
              </a:ext>
            </a:extLst>
          </p:cNvPr>
          <p:cNvSpPr>
            <a:spLocks noGrp="1"/>
          </p:cNvSpPr>
          <p:nvPr>
            <p:ph type="ctrTitle"/>
          </p:nvPr>
        </p:nvSpPr>
        <p:spPr>
          <a:xfrm>
            <a:off x="808504" y="3291840"/>
            <a:ext cx="11215856" cy="2331720"/>
          </a:xfrm>
        </p:spPr>
        <p:txBody>
          <a:bodyPr/>
          <a:lstStyle/>
          <a:p>
            <a:r>
              <a:rPr lang="en-US" dirty="0"/>
              <a:t>Water Temperature Model and Framework Review and Selection</a:t>
            </a:r>
            <a:br>
              <a:rPr lang="en-US" sz="4400" dirty="0"/>
            </a:br>
            <a:r>
              <a:rPr lang="en-US" sz="4000" dirty="0"/>
              <a:t>- </a:t>
            </a:r>
            <a:r>
              <a:rPr lang="en-US" sz="3200" dirty="0"/>
              <a:t>Modeling Framework Selection</a:t>
            </a:r>
            <a:endParaRPr lang="en-US" sz="4400" dirty="0"/>
          </a:p>
        </p:txBody>
      </p:sp>
      <p:sp>
        <p:nvSpPr>
          <p:cNvPr id="5" name="Subtitle 4">
            <a:extLst>
              <a:ext uri="{FF2B5EF4-FFF2-40B4-BE49-F238E27FC236}">
                <a16:creationId xmlns:a16="http://schemas.microsoft.com/office/drawing/2014/main" id="{5150E8D7-37A8-4983-8ADE-581355763F29}"/>
              </a:ext>
            </a:extLst>
          </p:cNvPr>
          <p:cNvSpPr>
            <a:spLocks noGrp="1"/>
          </p:cNvSpPr>
          <p:nvPr>
            <p:ph type="subTitle" idx="1"/>
          </p:nvPr>
        </p:nvSpPr>
        <p:spPr>
          <a:xfrm>
            <a:off x="808504" y="5748169"/>
            <a:ext cx="9144000" cy="735106"/>
          </a:xfrm>
        </p:spPr>
        <p:txBody>
          <a:bodyPr/>
          <a:lstStyle/>
          <a:p>
            <a:r>
              <a:rPr lang="en-US" dirty="0"/>
              <a:t>John DeGeorge, Ph.D., P.E., RMA </a:t>
            </a:r>
          </a:p>
        </p:txBody>
      </p:sp>
      <p:pic>
        <p:nvPicPr>
          <p:cNvPr id="6" name="Picture Placeholder 5">
            <a:extLst>
              <a:ext uri="{FF2B5EF4-FFF2-40B4-BE49-F238E27FC236}">
                <a16:creationId xmlns:a16="http://schemas.microsoft.com/office/drawing/2014/main" id="{D927F10D-931C-4A5A-8540-805045D93372}"/>
              </a:ext>
            </a:extLst>
          </p:cNvPr>
          <p:cNvPicPr>
            <a:picLocks noGrp="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FB0D263-D04C-45A1-9DAD-99EB467A4E18}"/>
              </a:ext>
            </a:extLst>
          </p:cNvPr>
          <p:cNvSpPr txBox="1"/>
          <p:nvPr/>
        </p:nvSpPr>
        <p:spPr>
          <a:xfrm>
            <a:off x="10089004" y="3270558"/>
            <a:ext cx="2148496" cy="230832"/>
          </a:xfrm>
          <a:prstGeom prst="rect">
            <a:avLst/>
          </a:prstGeom>
          <a:noFill/>
        </p:spPr>
        <p:txBody>
          <a:bodyPr wrap="square" rtlCol="0">
            <a:spAutoFit/>
          </a:bodyPr>
          <a:lstStyle/>
          <a:p>
            <a:r>
              <a:rPr lang="en-US" sz="900" dirty="0">
                <a:solidFill>
                  <a:schemeClr val="bg1"/>
                </a:solidFill>
              </a:rPr>
              <a:t>Photo credit: John Hannon, Reclamation</a:t>
            </a:r>
          </a:p>
        </p:txBody>
      </p:sp>
    </p:spTree>
    <p:extLst>
      <p:ext uri="{BB962C8B-B14F-4D97-AF65-F5344CB8AC3E}">
        <p14:creationId xmlns:p14="http://schemas.microsoft.com/office/powerpoint/2010/main" val="793248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5A0C45-465F-4A8E-A869-8000D1DFF43C}"/>
              </a:ext>
            </a:extLst>
          </p:cNvPr>
          <p:cNvSpPr>
            <a:spLocks noGrp="1"/>
          </p:cNvSpPr>
          <p:nvPr>
            <p:ph type="title"/>
          </p:nvPr>
        </p:nvSpPr>
        <p:spPr/>
        <p:txBody>
          <a:bodyPr/>
          <a:lstStyle/>
          <a:p>
            <a:r>
              <a:rPr lang="en-US" dirty="0"/>
              <a:t>Modeling Framework Selection - Overview</a:t>
            </a:r>
          </a:p>
        </p:txBody>
      </p:sp>
      <p:sp>
        <p:nvSpPr>
          <p:cNvPr id="7" name="Text Placeholder 6">
            <a:extLst>
              <a:ext uri="{FF2B5EF4-FFF2-40B4-BE49-F238E27FC236}">
                <a16:creationId xmlns:a16="http://schemas.microsoft.com/office/drawing/2014/main" id="{01A017D3-0295-45E4-973C-F1FF1F5DBA8A}"/>
              </a:ext>
            </a:extLst>
          </p:cNvPr>
          <p:cNvSpPr>
            <a:spLocks noGrp="1"/>
          </p:cNvSpPr>
          <p:nvPr>
            <p:ph type="body" sz="quarter" idx="13"/>
          </p:nvPr>
        </p:nvSpPr>
        <p:spPr/>
        <p:txBody>
          <a:bodyPr/>
          <a:lstStyle/>
          <a:p>
            <a:r>
              <a:rPr lang="en-US" dirty="0"/>
              <a:t>Purpose of a Modeling Framework</a:t>
            </a:r>
          </a:p>
          <a:p>
            <a:r>
              <a:rPr lang="en-US" dirty="0"/>
              <a:t>Team Roles</a:t>
            </a:r>
          </a:p>
          <a:p>
            <a:r>
              <a:rPr lang="en-US" dirty="0"/>
              <a:t>Candidate Frameworks</a:t>
            </a:r>
          </a:p>
          <a:p>
            <a:r>
              <a:rPr lang="en-US" dirty="0"/>
              <a:t>Selection Criteria</a:t>
            </a:r>
          </a:p>
          <a:p>
            <a:r>
              <a:rPr lang="en-US" dirty="0"/>
              <a:t>Framework Comparison</a:t>
            </a:r>
          </a:p>
          <a:p>
            <a:r>
              <a:rPr lang="en-US" dirty="0"/>
              <a:t>Selection</a:t>
            </a:r>
          </a:p>
          <a:p>
            <a:endParaRPr lang="en-US" dirty="0"/>
          </a:p>
        </p:txBody>
      </p:sp>
      <p:sp>
        <p:nvSpPr>
          <p:cNvPr id="8" name="Text Placeholder 7">
            <a:extLst>
              <a:ext uri="{FF2B5EF4-FFF2-40B4-BE49-F238E27FC236}">
                <a16:creationId xmlns:a16="http://schemas.microsoft.com/office/drawing/2014/main" id="{78C99A8B-737D-4A35-A2FA-935148F80829}"/>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017821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Overview of Framework and Objectives</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pPr marL="0" indent="0">
              <a:buNone/>
            </a:pPr>
            <a:r>
              <a:rPr lang="en-US" dirty="0"/>
              <a:t>Enhance Efficiency, Consistency, Adaptability and Transparency</a:t>
            </a:r>
          </a:p>
          <a:p>
            <a:pPr lvl="1"/>
            <a:endParaRPr lang="en-US" dirty="0"/>
          </a:p>
          <a:p>
            <a:pPr lvl="1"/>
            <a:r>
              <a:rPr lang="en-US" dirty="0"/>
              <a:t>Ease model application and output interpretation</a:t>
            </a:r>
          </a:p>
          <a:p>
            <a:pPr lvl="2"/>
            <a:r>
              <a:rPr lang="en-US" dirty="0"/>
              <a:t>Reduce requirement for training on file editing and information flow</a:t>
            </a:r>
          </a:p>
          <a:p>
            <a:pPr lvl="2"/>
            <a:r>
              <a:rPr lang="en-US" dirty="0"/>
              <a:t>Reduce the time it takes to carry out modeling activities</a:t>
            </a:r>
          </a:p>
          <a:p>
            <a:pPr lvl="2"/>
            <a:r>
              <a:rPr lang="en-US" dirty="0"/>
              <a:t>Facilitate standard approaches for data management and reporting</a:t>
            </a:r>
          </a:p>
          <a:p>
            <a:pPr lvl="2"/>
            <a:r>
              <a:rPr lang="en-US" dirty="0"/>
              <a:t>Automate repetitive modeling tasks</a:t>
            </a:r>
          </a:p>
          <a:p>
            <a:pPr lvl="1"/>
            <a:r>
              <a:rPr lang="en-US" dirty="0"/>
              <a:t>Facilitate the use of multiple models individually or in a sequence</a:t>
            </a:r>
          </a:p>
          <a:p>
            <a:pPr lvl="1"/>
            <a:r>
              <a:rPr lang="en-US" dirty="0"/>
              <a:t>Managing updates and addition of new features</a:t>
            </a:r>
          </a:p>
          <a:p>
            <a:pPr lvl="1"/>
            <a:r>
              <a:rPr lang="en-US" dirty="0"/>
              <a:t>Reducing input error and errors in general!</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E9B1F5D0-0D10-4C73-BD34-1B54196AC49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0501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normAutofit/>
          </a:bodyPr>
          <a:lstStyle/>
          <a:p>
            <a:r>
              <a:rPr lang="en-US" dirty="0"/>
              <a:t>Model, Configuration, Input and Output</a:t>
            </a:r>
          </a:p>
        </p:txBody>
      </p:sp>
      <p:sp>
        <p:nvSpPr>
          <p:cNvPr id="4" name="Text Placeholder 3">
            <a:extLst>
              <a:ext uri="{FF2B5EF4-FFF2-40B4-BE49-F238E27FC236}">
                <a16:creationId xmlns:a16="http://schemas.microsoft.com/office/drawing/2014/main" id="{E6CE4AF7-2DF3-4EA3-9D71-849BD94BAA82}"/>
              </a:ext>
            </a:extLst>
          </p:cNvPr>
          <p:cNvSpPr>
            <a:spLocks noGrp="1"/>
          </p:cNvSpPr>
          <p:nvPr>
            <p:ph type="body" sz="quarter" idx="14"/>
          </p:nvPr>
        </p:nvSpPr>
        <p:spPr/>
        <p:txBody>
          <a:bodyPr/>
          <a:lstStyle/>
          <a:p>
            <a:endParaRPr lang="en-US"/>
          </a:p>
        </p:txBody>
      </p:sp>
      <p:grpSp>
        <p:nvGrpSpPr>
          <p:cNvPr id="13" name="Group 12">
            <a:extLst>
              <a:ext uri="{FF2B5EF4-FFF2-40B4-BE49-F238E27FC236}">
                <a16:creationId xmlns:a16="http://schemas.microsoft.com/office/drawing/2014/main" id="{69D1476B-A2DB-413A-956B-726A22D33753}"/>
              </a:ext>
            </a:extLst>
          </p:cNvPr>
          <p:cNvGrpSpPr/>
          <p:nvPr/>
        </p:nvGrpSpPr>
        <p:grpSpPr>
          <a:xfrm>
            <a:off x="5807968" y="3285000"/>
            <a:ext cx="1929099" cy="994230"/>
            <a:chOff x="5033153" y="3537169"/>
            <a:chExt cx="1929099" cy="1160543"/>
          </a:xfrm>
          <a:solidFill>
            <a:schemeClr val="accent3">
              <a:lumMod val="60000"/>
              <a:lumOff val="40000"/>
            </a:schemeClr>
          </a:solidFill>
        </p:grpSpPr>
        <p:sp>
          <p:nvSpPr>
            <p:cNvPr id="6" name="Rectangle 5">
              <a:extLst>
                <a:ext uri="{FF2B5EF4-FFF2-40B4-BE49-F238E27FC236}">
                  <a16:creationId xmlns:a16="http://schemas.microsoft.com/office/drawing/2014/main" id="{22FF1B7B-993C-4ADD-87D5-09C19F2D2CEE}"/>
                </a:ext>
              </a:extLst>
            </p:cNvPr>
            <p:cNvSpPr/>
            <p:nvPr/>
          </p:nvSpPr>
          <p:spPr>
            <a:xfrm>
              <a:off x="5033153" y="3537169"/>
              <a:ext cx="1929099" cy="116054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a:t>
              </a:r>
            </a:p>
          </p:txBody>
        </p:sp>
        <p:sp>
          <p:nvSpPr>
            <p:cNvPr id="7" name="Rectangle 6">
              <a:extLst>
                <a:ext uri="{FF2B5EF4-FFF2-40B4-BE49-F238E27FC236}">
                  <a16:creationId xmlns:a16="http://schemas.microsoft.com/office/drawing/2014/main" id="{86557FDC-5B5C-436B-83C9-4333EAAF516C}"/>
                </a:ext>
              </a:extLst>
            </p:cNvPr>
            <p:cNvSpPr/>
            <p:nvPr/>
          </p:nvSpPr>
          <p:spPr>
            <a:xfrm>
              <a:off x="5140320" y="3873382"/>
              <a:ext cx="1757830" cy="75648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Computational Engine</a:t>
              </a:r>
            </a:p>
          </p:txBody>
        </p:sp>
      </p:grpSp>
      <p:sp>
        <p:nvSpPr>
          <p:cNvPr id="8" name="Rectangle: Single Corner Snipped 7">
            <a:extLst>
              <a:ext uri="{FF2B5EF4-FFF2-40B4-BE49-F238E27FC236}">
                <a16:creationId xmlns:a16="http://schemas.microsoft.com/office/drawing/2014/main" id="{74C01915-C156-4A55-B720-010F6B8A5629}"/>
              </a:ext>
            </a:extLst>
          </p:cNvPr>
          <p:cNvSpPr/>
          <p:nvPr/>
        </p:nvSpPr>
        <p:spPr>
          <a:xfrm>
            <a:off x="3189888" y="3140975"/>
            <a:ext cx="2050824" cy="1282280"/>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Configuration Information</a:t>
            </a:r>
          </a:p>
          <a:p>
            <a:pPr>
              <a:tabLst>
                <a:tab pos="228600" algn="l"/>
              </a:tabLst>
            </a:pPr>
            <a:r>
              <a:rPr lang="en-US" sz="1400" dirty="0"/>
              <a:t>	Geometry</a:t>
            </a:r>
          </a:p>
          <a:p>
            <a:pPr>
              <a:tabLst>
                <a:tab pos="228600" algn="l"/>
              </a:tabLst>
            </a:pPr>
            <a:r>
              <a:rPr lang="en-US" sz="1400" dirty="0"/>
              <a:t>	Parameters</a:t>
            </a:r>
          </a:p>
          <a:p>
            <a:pPr>
              <a:tabLst>
                <a:tab pos="228600" algn="l"/>
              </a:tabLst>
            </a:pPr>
            <a:r>
              <a:rPr lang="en-US" sz="1400" dirty="0"/>
              <a:t>	Options</a:t>
            </a:r>
          </a:p>
          <a:p>
            <a:endParaRPr lang="en-US" sz="1400" dirty="0"/>
          </a:p>
        </p:txBody>
      </p:sp>
      <p:sp>
        <p:nvSpPr>
          <p:cNvPr id="12" name="Rectangle: Single Corner Snipped 11">
            <a:extLst>
              <a:ext uri="{FF2B5EF4-FFF2-40B4-BE49-F238E27FC236}">
                <a16:creationId xmlns:a16="http://schemas.microsoft.com/office/drawing/2014/main" id="{E7248D68-8B13-4B62-97EB-67DC7BB82398}"/>
              </a:ext>
            </a:extLst>
          </p:cNvPr>
          <p:cNvSpPr/>
          <p:nvPr/>
        </p:nvSpPr>
        <p:spPr>
          <a:xfrm>
            <a:off x="5485929" y="1916832"/>
            <a:ext cx="2573177" cy="1069737"/>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Input</a:t>
            </a:r>
          </a:p>
          <a:p>
            <a:pPr>
              <a:tabLst>
                <a:tab pos="285750" algn="l"/>
              </a:tabLst>
            </a:pPr>
            <a:r>
              <a:rPr lang="en-US" sz="1400" dirty="0"/>
              <a:t>	Boundary Conditions</a:t>
            </a:r>
          </a:p>
          <a:p>
            <a:pPr marL="282575" indent="-282575">
              <a:tabLst>
                <a:tab pos="285750" algn="l"/>
              </a:tabLst>
            </a:pPr>
            <a:r>
              <a:rPr lang="en-US" sz="1400" dirty="0"/>
              <a:t>	Operations, Simulation Options</a:t>
            </a:r>
          </a:p>
          <a:p>
            <a:endParaRPr lang="en-US" sz="1400" dirty="0"/>
          </a:p>
        </p:txBody>
      </p:sp>
      <p:sp>
        <p:nvSpPr>
          <p:cNvPr id="14" name="Rectangle: Single Corner Snipped 13">
            <a:extLst>
              <a:ext uri="{FF2B5EF4-FFF2-40B4-BE49-F238E27FC236}">
                <a16:creationId xmlns:a16="http://schemas.microsoft.com/office/drawing/2014/main" id="{AA07CE49-6E74-46A5-ACDF-A2AF895308E0}"/>
              </a:ext>
            </a:extLst>
          </p:cNvPr>
          <p:cNvSpPr/>
          <p:nvPr/>
        </p:nvSpPr>
        <p:spPr>
          <a:xfrm>
            <a:off x="5485929" y="4557125"/>
            <a:ext cx="2573177" cy="816091"/>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Output</a:t>
            </a:r>
          </a:p>
          <a:p>
            <a:pPr>
              <a:tabLst>
                <a:tab pos="285750" algn="l"/>
              </a:tabLst>
            </a:pPr>
            <a:r>
              <a:rPr lang="en-US" sz="1400" dirty="0"/>
              <a:t>	Time Series, Spatial Output</a:t>
            </a:r>
          </a:p>
          <a:p>
            <a:pPr>
              <a:tabLst>
                <a:tab pos="285750" algn="l"/>
              </a:tabLst>
            </a:pPr>
            <a:r>
              <a:rPr lang="en-US" sz="1400" dirty="0"/>
              <a:t>	Logs and supporting output</a:t>
            </a:r>
          </a:p>
          <a:p>
            <a:pPr>
              <a:tabLst>
                <a:tab pos="285750" algn="l"/>
              </a:tabLst>
            </a:pPr>
            <a:r>
              <a:rPr lang="en-US" sz="1400" dirty="0"/>
              <a:t>	</a:t>
            </a:r>
          </a:p>
          <a:p>
            <a:endParaRPr lang="en-US" sz="1400" dirty="0"/>
          </a:p>
        </p:txBody>
      </p:sp>
      <p:sp>
        <p:nvSpPr>
          <p:cNvPr id="21" name="Arrow: Right 20">
            <a:extLst>
              <a:ext uri="{FF2B5EF4-FFF2-40B4-BE49-F238E27FC236}">
                <a16:creationId xmlns:a16="http://schemas.microsoft.com/office/drawing/2014/main" id="{24012F5D-3698-461B-90ED-50B22686177C}"/>
              </a:ext>
            </a:extLst>
          </p:cNvPr>
          <p:cNvSpPr/>
          <p:nvPr/>
        </p:nvSpPr>
        <p:spPr>
          <a:xfrm>
            <a:off x="5250932" y="3650097"/>
            <a:ext cx="593040"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3284552-222B-47A3-AEB3-9918D5480703}"/>
              </a:ext>
            </a:extLst>
          </p:cNvPr>
          <p:cNvSpPr/>
          <p:nvPr/>
        </p:nvSpPr>
        <p:spPr>
          <a:xfrm rot="5400000">
            <a:off x="6628436" y="4281025"/>
            <a:ext cx="288163"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1992751-DFEB-4A84-9EEB-5A428449B06E}"/>
              </a:ext>
            </a:extLst>
          </p:cNvPr>
          <p:cNvSpPr/>
          <p:nvPr/>
        </p:nvSpPr>
        <p:spPr>
          <a:xfrm rot="5400000">
            <a:off x="6628436" y="3008891"/>
            <a:ext cx="288163"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with Corners Rounded 14">
            <a:extLst>
              <a:ext uri="{FF2B5EF4-FFF2-40B4-BE49-F238E27FC236}">
                <a16:creationId xmlns:a16="http://schemas.microsoft.com/office/drawing/2014/main" id="{4A4CA91F-6B69-443C-AE37-5F8D83F57F34}"/>
              </a:ext>
            </a:extLst>
          </p:cNvPr>
          <p:cNvSpPr/>
          <p:nvPr/>
        </p:nvSpPr>
        <p:spPr>
          <a:xfrm>
            <a:off x="8733529" y="2846011"/>
            <a:ext cx="2592288" cy="1872207"/>
          </a:xfrm>
          <a:prstGeom prst="wedgeRoundRectCallout">
            <a:avLst>
              <a:gd name="adj1" fmla="val -89134"/>
              <a:gd name="adj2" fmla="val -1576"/>
              <a:gd name="adj3" fmla="val 16667"/>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Model developer is responsible for the computational engine source code and establishing input/output formats</a:t>
            </a:r>
          </a:p>
        </p:txBody>
      </p:sp>
      <p:sp>
        <p:nvSpPr>
          <p:cNvPr id="3" name="TextBox 2">
            <a:extLst>
              <a:ext uri="{FF2B5EF4-FFF2-40B4-BE49-F238E27FC236}">
                <a16:creationId xmlns:a16="http://schemas.microsoft.com/office/drawing/2014/main" id="{BCF17A80-94E8-479E-8440-A4A65A9AFB09}"/>
              </a:ext>
            </a:extLst>
          </p:cNvPr>
          <p:cNvSpPr txBox="1"/>
          <p:nvPr/>
        </p:nvSpPr>
        <p:spPr>
          <a:xfrm>
            <a:off x="598062" y="1859339"/>
            <a:ext cx="3177583" cy="3416320"/>
          </a:xfrm>
          <a:prstGeom prst="rect">
            <a:avLst/>
          </a:prstGeom>
          <a:noFill/>
        </p:spPr>
        <p:txBody>
          <a:bodyPr wrap="square" rtlCol="0">
            <a:spAutoFit/>
          </a:bodyPr>
          <a:lstStyle/>
          <a:p>
            <a:r>
              <a:rPr lang="en-US" dirty="0">
                <a:solidFill>
                  <a:schemeClr val="bg1"/>
                </a:solidFill>
              </a:rPr>
              <a:t>“Model” in this context refers to a computational software program, for example:</a:t>
            </a:r>
          </a:p>
          <a:p>
            <a:endParaRPr lang="en-US" dirty="0">
              <a:solidFill>
                <a:schemeClr val="bg1"/>
              </a:solidFill>
            </a:endParaRPr>
          </a:p>
          <a:p>
            <a:r>
              <a:rPr lang="en-US" dirty="0">
                <a:solidFill>
                  <a:schemeClr val="bg1"/>
                </a:solidFill>
              </a:rPr>
              <a:t>CE-QUAL-W2</a:t>
            </a:r>
          </a:p>
          <a:p>
            <a:r>
              <a:rPr lang="en-US" dirty="0">
                <a:solidFill>
                  <a:schemeClr val="bg1"/>
                </a:solidFill>
              </a:rPr>
              <a:t>HEC-5Q</a:t>
            </a:r>
          </a:p>
          <a:p>
            <a:r>
              <a:rPr lang="en-US" dirty="0" err="1">
                <a:solidFill>
                  <a:schemeClr val="bg1"/>
                </a:solidFill>
              </a:rPr>
              <a:t>HEC</a:t>
            </a:r>
            <a:r>
              <a:rPr lang="en-US" dirty="0">
                <a:solidFill>
                  <a:schemeClr val="bg1"/>
                </a:solidFill>
              </a:rPr>
              <a:t>-ResSim</a:t>
            </a:r>
          </a:p>
          <a:p>
            <a:r>
              <a:rPr lang="en-US" dirty="0" err="1">
                <a:solidFill>
                  <a:schemeClr val="bg1"/>
                </a:solidFill>
              </a:rPr>
              <a:t>CALSIM</a:t>
            </a:r>
            <a:r>
              <a:rPr lang="en-US" dirty="0">
                <a:solidFill>
                  <a:schemeClr val="bg1"/>
                </a:solidFill>
              </a:rPr>
              <a:t> II</a:t>
            </a:r>
          </a:p>
          <a:p>
            <a:r>
              <a:rPr lang="en-US" dirty="0">
                <a:solidFill>
                  <a:schemeClr val="bg1"/>
                </a:solidFill>
              </a:rPr>
              <a:t>DSM2</a:t>
            </a:r>
          </a:p>
          <a:p>
            <a:r>
              <a:rPr lang="en-US" dirty="0">
                <a:solidFill>
                  <a:schemeClr val="bg1"/>
                </a:solidFill>
              </a:rPr>
              <a: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238795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B9DC-DBA3-4351-87C5-7EBEB7A3CE44}"/>
              </a:ext>
            </a:extLst>
          </p:cNvPr>
          <p:cNvSpPr>
            <a:spLocks noGrp="1"/>
          </p:cNvSpPr>
          <p:nvPr>
            <p:ph type="title"/>
          </p:nvPr>
        </p:nvSpPr>
        <p:spPr/>
        <p:txBody>
          <a:bodyPr/>
          <a:lstStyle/>
          <a:p>
            <a:r>
              <a:rPr lang="en-US" dirty="0"/>
              <a:t>Team Roles</a:t>
            </a:r>
          </a:p>
        </p:txBody>
      </p:sp>
      <p:sp>
        <p:nvSpPr>
          <p:cNvPr id="5" name="Slide Number Placeholder 4">
            <a:extLst>
              <a:ext uri="{FF2B5EF4-FFF2-40B4-BE49-F238E27FC236}">
                <a16:creationId xmlns:a16="http://schemas.microsoft.com/office/drawing/2014/main" id="{2816F4B9-7837-4D5F-817C-B354F79F24AF}"/>
              </a:ext>
            </a:extLst>
          </p:cNvPr>
          <p:cNvSpPr>
            <a:spLocks noGrp="1"/>
          </p:cNvSpPr>
          <p:nvPr>
            <p:ph type="sldNum" sz="quarter" idx="12"/>
          </p:nvPr>
        </p:nvSpPr>
        <p:spPr/>
        <p:txBody>
          <a:bodyPr/>
          <a:lstStyle/>
          <a:p>
            <a:fld id="{48F63A3B-78C7-47BE-AE5E-E10140E04643}" type="slidenum">
              <a:rPr lang="en-US" smtClean="0"/>
              <a:t>67</a:t>
            </a:fld>
            <a:endParaRPr lang="en-US" dirty="0"/>
          </a:p>
        </p:txBody>
      </p:sp>
      <p:sp>
        <p:nvSpPr>
          <p:cNvPr id="3" name="Content Placeholder 2">
            <a:extLst>
              <a:ext uri="{FF2B5EF4-FFF2-40B4-BE49-F238E27FC236}">
                <a16:creationId xmlns:a16="http://schemas.microsoft.com/office/drawing/2014/main" id="{B0CE57B9-F55C-4FEF-9BA1-F7FBD0BEA67B}"/>
              </a:ext>
            </a:extLst>
          </p:cNvPr>
          <p:cNvSpPr>
            <a:spLocks noGrp="1"/>
          </p:cNvSpPr>
          <p:nvPr>
            <p:ph type="body" sz="quarter" idx="13"/>
          </p:nvPr>
        </p:nvSpPr>
        <p:spPr>
          <a:xfrm>
            <a:off x="228600" y="1707053"/>
            <a:ext cx="10612315" cy="4352544"/>
          </a:xfrm>
        </p:spPr>
        <p:txBody>
          <a:bodyPr>
            <a:normAutofit fontScale="85000" lnSpcReduction="10000"/>
          </a:bodyPr>
          <a:lstStyle/>
          <a:p>
            <a:pPr>
              <a:tabLst>
                <a:tab pos="3200400" algn="l"/>
              </a:tabLst>
            </a:pPr>
            <a:r>
              <a:rPr lang="en-US" dirty="0"/>
              <a:t>Model Developer</a:t>
            </a:r>
          </a:p>
          <a:p>
            <a:pPr lvl="1">
              <a:tabLst>
                <a:tab pos="3200400" algn="l"/>
              </a:tabLst>
            </a:pPr>
            <a:r>
              <a:rPr lang="en-US" dirty="0"/>
              <a:t>Responsible for the development and maintenance of a model’s computational engine</a:t>
            </a:r>
          </a:p>
          <a:p>
            <a:r>
              <a:rPr lang="en-US" dirty="0"/>
              <a:t>Expert Modeler</a:t>
            </a:r>
          </a:p>
          <a:p>
            <a:pPr lvl="1"/>
            <a:r>
              <a:rPr lang="en-US" dirty="0"/>
              <a:t>Responsible for configuration and calibration of a model for a particular system</a:t>
            </a:r>
          </a:p>
          <a:p>
            <a:r>
              <a:rPr lang="en-US" dirty="0"/>
              <a:t>Power User</a:t>
            </a:r>
          </a:p>
          <a:p>
            <a:pPr lvl="1"/>
            <a:r>
              <a:rPr lang="en-US" dirty="0"/>
              <a:t>Configures automated processing for pre- and post- processing, designs reports, manages model linkages</a:t>
            </a:r>
          </a:p>
          <a:p>
            <a:r>
              <a:rPr lang="en-US" dirty="0"/>
              <a:t>Model Operator</a:t>
            </a:r>
          </a:p>
          <a:p>
            <a:pPr lvl="1"/>
            <a:r>
              <a:rPr lang="en-US" dirty="0"/>
              <a:t>Carries out modeling studies</a:t>
            </a:r>
          </a:p>
          <a:p>
            <a:r>
              <a:rPr lang="en-US" dirty="0"/>
              <a:t>IT Support</a:t>
            </a:r>
          </a:p>
          <a:p>
            <a:pPr lvl="1"/>
            <a:r>
              <a:rPr lang="en-US" dirty="0"/>
              <a:t>Manages the IT infrastructure to facilitate team modeling and provide connectivity to web data sources</a:t>
            </a:r>
          </a:p>
        </p:txBody>
      </p:sp>
      <p:sp>
        <p:nvSpPr>
          <p:cNvPr id="6" name="Text Placeholder 5">
            <a:extLst>
              <a:ext uri="{FF2B5EF4-FFF2-40B4-BE49-F238E27FC236}">
                <a16:creationId xmlns:a16="http://schemas.microsoft.com/office/drawing/2014/main" id="{814269B7-0DF4-4512-BD40-9C7132EBA42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11186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CAF5C122-AF4A-4D68-8C6D-7A6D70819BEA}"/>
              </a:ext>
            </a:extLst>
          </p:cNvPr>
          <p:cNvGrpSpPr/>
          <p:nvPr/>
        </p:nvGrpSpPr>
        <p:grpSpPr>
          <a:xfrm>
            <a:off x="9264357" y="2720704"/>
            <a:ext cx="1944211" cy="1152124"/>
            <a:chOff x="9197365" y="2667858"/>
            <a:chExt cx="1944211" cy="1152124"/>
          </a:xfrm>
          <a:solidFill>
            <a:schemeClr val="bg1"/>
          </a:solidFill>
        </p:grpSpPr>
        <p:sp>
          <p:nvSpPr>
            <p:cNvPr id="99" name="Speech Bubble: Rectangle with Corners Rounded 98">
              <a:extLst>
                <a:ext uri="{FF2B5EF4-FFF2-40B4-BE49-F238E27FC236}">
                  <a16:creationId xmlns:a16="http://schemas.microsoft.com/office/drawing/2014/main" id="{EF2E31B3-BEC7-4127-8D73-C0FC6A654755}"/>
                </a:ext>
              </a:extLst>
            </p:cNvPr>
            <p:cNvSpPr/>
            <p:nvPr/>
          </p:nvSpPr>
          <p:spPr>
            <a:xfrm>
              <a:off x="9197365" y="2667858"/>
              <a:ext cx="1944211" cy="1152124"/>
            </a:xfrm>
            <a:prstGeom prst="wedgeRoundRectCallout">
              <a:avLst>
                <a:gd name="adj1" fmla="val -66136"/>
                <a:gd name="adj2" fmla="val 132332"/>
                <a:gd name="adj3" fmla="val 16667"/>
              </a:avLst>
            </a:prstGeom>
            <a:grp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98" name="Speech Bubble: Rectangle with Corners Rounded 97">
              <a:extLst>
                <a:ext uri="{FF2B5EF4-FFF2-40B4-BE49-F238E27FC236}">
                  <a16:creationId xmlns:a16="http://schemas.microsoft.com/office/drawing/2014/main" id="{57878BDE-E57B-4282-9DF9-39EFC7B7BACC}"/>
                </a:ext>
              </a:extLst>
            </p:cNvPr>
            <p:cNvSpPr/>
            <p:nvPr/>
          </p:nvSpPr>
          <p:spPr>
            <a:xfrm>
              <a:off x="9197365" y="2667858"/>
              <a:ext cx="1944211" cy="1152124"/>
            </a:xfrm>
            <a:prstGeom prst="wedgeRoundRectCallout">
              <a:avLst>
                <a:gd name="adj1" fmla="val -65099"/>
                <a:gd name="adj2" fmla="val -104600"/>
                <a:gd name="adj3" fmla="val 16667"/>
              </a:avLst>
            </a:prstGeom>
            <a:grp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Done for every run by Model Operators</a:t>
              </a:r>
            </a:p>
          </p:txBody>
        </p:sp>
      </p:grpSp>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normAutofit/>
          </a:bodyPr>
          <a:lstStyle/>
          <a:p>
            <a:r>
              <a:rPr lang="en-US" sz="3200" dirty="0"/>
              <a:t>Operational Use of a Model</a:t>
            </a:r>
          </a:p>
        </p:txBody>
      </p:sp>
      <p:sp>
        <p:nvSpPr>
          <p:cNvPr id="3" name="Text Placeholder 2">
            <a:extLst>
              <a:ext uri="{FF2B5EF4-FFF2-40B4-BE49-F238E27FC236}">
                <a16:creationId xmlns:a16="http://schemas.microsoft.com/office/drawing/2014/main" id="{FE4C27A4-6E53-43DF-940A-F676C68D187C}"/>
              </a:ext>
            </a:extLst>
          </p:cNvPr>
          <p:cNvSpPr>
            <a:spLocks noGrp="1"/>
          </p:cNvSpPr>
          <p:nvPr>
            <p:ph type="body" sz="quarter" idx="14"/>
          </p:nvPr>
        </p:nvSpPr>
        <p:spPr/>
        <p:txBody>
          <a:bodyPr/>
          <a:lstStyle/>
          <a:p>
            <a:endParaRPr lang="en-US"/>
          </a:p>
        </p:txBody>
      </p:sp>
      <p:sp>
        <p:nvSpPr>
          <p:cNvPr id="6" name="Rectangle 5">
            <a:extLst>
              <a:ext uri="{FF2B5EF4-FFF2-40B4-BE49-F238E27FC236}">
                <a16:creationId xmlns:a16="http://schemas.microsoft.com/office/drawing/2014/main" id="{22FF1B7B-993C-4ADD-87D5-09C19F2D2CEE}"/>
              </a:ext>
            </a:extLst>
          </p:cNvPr>
          <p:cNvSpPr/>
          <p:nvPr/>
        </p:nvSpPr>
        <p:spPr>
          <a:xfrm>
            <a:off x="7417627" y="3235326"/>
            <a:ext cx="1334146" cy="416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a:t>
            </a:r>
          </a:p>
        </p:txBody>
      </p:sp>
      <p:sp>
        <p:nvSpPr>
          <p:cNvPr id="8" name="Rectangle: Single Corner Snipped 7">
            <a:extLst>
              <a:ext uri="{FF2B5EF4-FFF2-40B4-BE49-F238E27FC236}">
                <a16:creationId xmlns:a16="http://schemas.microsoft.com/office/drawing/2014/main" id="{74C01915-C156-4A55-B720-010F6B8A5629}"/>
              </a:ext>
            </a:extLst>
          </p:cNvPr>
          <p:cNvSpPr/>
          <p:nvPr/>
        </p:nvSpPr>
        <p:spPr>
          <a:xfrm>
            <a:off x="5623401" y="3127176"/>
            <a:ext cx="1334147" cy="605137"/>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Configuration</a:t>
            </a:r>
          </a:p>
        </p:txBody>
      </p:sp>
      <p:sp>
        <p:nvSpPr>
          <p:cNvPr id="10" name="Cylinder 9">
            <a:extLst>
              <a:ext uri="{FF2B5EF4-FFF2-40B4-BE49-F238E27FC236}">
                <a16:creationId xmlns:a16="http://schemas.microsoft.com/office/drawing/2014/main" id="{1F4C8CBB-60A3-4391-A893-C39C8CFCB94B}"/>
              </a:ext>
            </a:extLst>
          </p:cNvPr>
          <p:cNvSpPr/>
          <p:nvPr/>
        </p:nvSpPr>
        <p:spPr>
          <a:xfrm>
            <a:off x="7034620" y="404664"/>
            <a:ext cx="2016224" cy="1207749"/>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Time Dependent Data:</a:t>
            </a:r>
          </a:p>
          <a:p>
            <a:pPr algn="ctr"/>
            <a:r>
              <a:rPr lang="en-US" sz="1400" dirty="0"/>
              <a:t>Meteorology, Inflow,  Inflow Temperature, Operations</a:t>
            </a:r>
          </a:p>
        </p:txBody>
      </p:sp>
      <p:sp>
        <p:nvSpPr>
          <p:cNvPr id="12" name="Rectangle: Single Corner Snipped 11">
            <a:extLst>
              <a:ext uri="{FF2B5EF4-FFF2-40B4-BE49-F238E27FC236}">
                <a16:creationId xmlns:a16="http://schemas.microsoft.com/office/drawing/2014/main" id="{E7248D68-8B13-4B62-97EB-67DC7BB82398}"/>
              </a:ext>
            </a:extLst>
          </p:cNvPr>
          <p:cNvSpPr/>
          <p:nvPr/>
        </p:nvSpPr>
        <p:spPr>
          <a:xfrm>
            <a:off x="7417626" y="2465836"/>
            <a:ext cx="1334143" cy="459853"/>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Input</a:t>
            </a:r>
          </a:p>
          <a:p>
            <a:pPr>
              <a:tabLst>
                <a:tab pos="285750" algn="l"/>
              </a:tabLst>
            </a:pPr>
            <a:r>
              <a:rPr lang="en-US" sz="1400" dirty="0"/>
              <a:t>	</a:t>
            </a:r>
          </a:p>
        </p:txBody>
      </p:sp>
      <p:sp>
        <p:nvSpPr>
          <p:cNvPr id="14" name="Rectangle: Single Corner Snipped 13">
            <a:extLst>
              <a:ext uri="{FF2B5EF4-FFF2-40B4-BE49-F238E27FC236}">
                <a16:creationId xmlns:a16="http://schemas.microsoft.com/office/drawing/2014/main" id="{AA07CE49-6E74-46A5-ACDF-A2AF895308E0}"/>
              </a:ext>
            </a:extLst>
          </p:cNvPr>
          <p:cNvSpPr/>
          <p:nvPr/>
        </p:nvSpPr>
        <p:spPr>
          <a:xfrm>
            <a:off x="7397756" y="3962920"/>
            <a:ext cx="1334146" cy="472735"/>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Output</a:t>
            </a:r>
          </a:p>
          <a:p>
            <a:pPr>
              <a:tabLst>
                <a:tab pos="285750" algn="l"/>
              </a:tabLst>
            </a:pPr>
            <a:r>
              <a:rPr lang="en-US" sz="1400" dirty="0"/>
              <a:t>		</a:t>
            </a:r>
          </a:p>
          <a:p>
            <a:endParaRPr lang="en-US" sz="1400" dirty="0"/>
          </a:p>
        </p:txBody>
      </p:sp>
      <p:sp>
        <p:nvSpPr>
          <p:cNvPr id="16" name="Flowchart: Multidocument 15">
            <a:extLst>
              <a:ext uri="{FF2B5EF4-FFF2-40B4-BE49-F238E27FC236}">
                <a16:creationId xmlns:a16="http://schemas.microsoft.com/office/drawing/2014/main" id="{F9E5B13E-3500-4139-A84B-4EE190A30810}"/>
              </a:ext>
            </a:extLst>
          </p:cNvPr>
          <p:cNvSpPr/>
          <p:nvPr/>
        </p:nvSpPr>
        <p:spPr>
          <a:xfrm>
            <a:off x="7034620" y="5240599"/>
            <a:ext cx="2076507" cy="922722"/>
          </a:xfrm>
          <a:prstGeom prst="flowChartMulti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Plots, Tables, Result Summaries</a:t>
            </a:r>
          </a:p>
        </p:txBody>
      </p:sp>
      <p:sp>
        <p:nvSpPr>
          <p:cNvPr id="19" name="Cylinder 18">
            <a:extLst>
              <a:ext uri="{FF2B5EF4-FFF2-40B4-BE49-F238E27FC236}">
                <a16:creationId xmlns:a16="http://schemas.microsoft.com/office/drawing/2014/main" id="{0148A214-E4C7-4645-90D1-CDCCDF5E9711}"/>
              </a:ext>
            </a:extLst>
          </p:cNvPr>
          <p:cNvSpPr/>
          <p:nvPr/>
        </p:nvSpPr>
        <p:spPr>
          <a:xfrm>
            <a:off x="2502536" y="2720704"/>
            <a:ext cx="2046792" cy="1445306"/>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Physical Data:</a:t>
            </a:r>
          </a:p>
          <a:p>
            <a:pPr algn="ctr"/>
            <a:r>
              <a:rPr lang="en-US" sz="1400" dirty="0"/>
              <a:t>Topo/Bath Surveys, Outlet configurations, channel capacity</a:t>
            </a:r>
          </a:p>
        </p:txBody>
      </p:sp>
      <p:sp>
        <p:nvSpPr>
          <p:cNvPr id="21" name="Arrow: Right 20">
            <a:extLst>
              <a:ext uri="{FF2B5EF4-FFF2-40B4-BE49-F238E27FC236}">
                <a16:creationId xmlns:a16="http://schemas.microsoft.com/office/drawing/2014/main" id="{24012F5D-3698-461B-90ED-50B22686177C}"/>
              </a:ext>
            </a:extLst>
          </p:cNvPr>
          <p:cNvSpPr/>
          <p:nvPr/>
        </p:nvSpPr>
        <p:spPr>
          <a:xfrm>
            <a:off x="6962612" y="3316714"/>
            <a:ext cx="435144"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3284552-222B-47A3-AEB3-9918D5480703}"/>
              </a:ext>
            </a:extLst>
          </p:cNvPr>
          <p:cNvSpPr/>
          <p:nvPr/>
        </p:nvSpPr>
        <p:spPr>
          <a:xfrm rot="5400000">
            <a:off x="7918150" y="3671225"/>
            <a:ext cx="288163"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1992751-DFEB-4A84-9EEB-5A428449B06E}"/>
              </a:ext>
            </a:extLst>
          </p:cNvPr>
          <p:cNvSpPr/>
          <p:nvPr/>
        </p:nvSpPr>
        <p:spPr>
          <a:xfrm rot="5400000">
            <a:off x="7918151" y="2940584"/>
            <a:ext cx="288163"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7237353-7AC8-483E-A976-A0D53E2BA212}"/>
              </a:ext>
            </a:extLst>
          </p:cNvPr>
          <p:cNvCxnSpPr>
            <a:cxnSpLocks/>
            <a:stCxn id="10" idx="3"/>
          </p:cNvCxnSpPr>
          <p:nvPr/>
        </p:nvCxnSpPr>
        <p:spPr>
          <a:xfrm>
            <a:off x="8042732" y="1612413"/>
            <a:ext cx="0" cy="27516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8D578C-C5E6-466C-9498-5118361132E9}"/>
              </a:ext>
            </a:extLst>
          </p:cNvPr>
          <p:cNvCxnSpPr>
            <a:cxnSpLocks/>
          </p:cNvCxnSpPr>
          <p:nvPr/>
        </p:nvCxnSpPr>
        <p:spPr>
          <a:xfrm>
            <a:off x="8052434" y="2243736"/>
            <a:ext cx="0" cy="23316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C7CF32-DA17-4304-91FA-AD65B9D4196A}"/>
              </a:ext>
            </a:extLst>
          </p:cNvPr>
          <p:cNvCxnSpPr>
            <a:cxnSpLocks/>
          </p:cNvCxnSpPr>
          <p:nvPr/>
        </p:nvCxnSpPr>
        <p:spPr>
          <a:xfrm>
            <a:off x="8049710" y="5013914"/>
            <a:ext cx="0" cy="23316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768BCD-D5F5-4A2A-8555-42B5363FA30E}"/>
              </a:ext>
            </a:extLst>
          </p:cNvPr>
          <p:cNvCxnSpPr>
            <a:cxnSpLocks/>
          </p:cNvCxnSpPr>
          <p:nvPr/>
        </p:nvCxnSpPr>
        <p:spPr>
          <a:xfrm>
            <a:off x="8055517" y="4435655"/>
            <a:ext cx="0" cy="23316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3996B4-2D84-43E5-8656-6B01C17DA2B1}"/>
              </a:ext>
            </a:extLst>
          </p:cNvPr>
          <p:cNvCxnSpPr>
            <a:cxnSpLocks/>
          </p:cNvCxnSpPr>
          <p:nvPr/>
        </p:nvCxnSpPr>
        <p:spPr>
          <a:xfrm>
            <a:off x="4534733" y="3453570"/>
            <a:ext cx="3294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2155A01-AEA9-49D6-AF17-7A5655914E00}"/>
              </a:ext>
            </a:extLst>
          </p:cNvPr>
          <p:cNvCxnSpPr>
            <a:cxnSpLocks/>
          </p:cNvCxnSpPr>
          <p:nvPr/>
        </p:nvCxnSpPr>
        <p:spPr>
          <a:xfrm flipV="1">
            <a:off x="5340681" y="3448732"/>
            <a:ext cx="280188"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Flowchart: Terminator 90">
            <a:extLst>
              <a:ext uri="{FF2B5EF4-FFF2-40B4-BE49-F238E27FC236}">
                <a16:creationId xmlns:a16="http://schemas.microsoft.com/office/drawing/2014/main" id="{1F5762A3-6AA5-418A-8282-A444B180F84A}"/>
              </a:ext>
            </a:extLst>
          </p:cNvPr>
          <p:cNvSpPr/>
          <p:nvPr/>
        </p:nvSpPr>
        <p:spPr>
          <a:xfrm>
            <a:off x="7188339" y="1886703"/>
            <a:ext cx="1728189" cy="369544"/>
          </a:xfrm>
          <a:prstGeom prst="flowChartTermina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Pre-Processing</a:t>
            </a:r>
          </a:p>
        </p:txBody>
      </p:sp>
      <p:sp>
        <p:nvSpPr>
          <p:cNvPr id="93" name="Flowchart: Terminator 92">
            <a:extLst>
              <a:ext uri="{FF2B5EF4-FFF2-40B4-BE49-F238E27FC236}">
                <a16:creationId xmlns:a16="http://schemas.microsoft.com/office/drawing/2014/main" id="{9BC63910-806B-43D1-8B52-F2ABDD014BE3}"/>
              </a:ext>
            </a:extLst>
          </p:cNvPr>
          <p:cNvSpPr/>
          <p:nvPr/>
        </p:nvSpPr>
        <p:spPr>
          <a:xfrm>
            <a:off x="7188338" y="4653355"/>
            <a:ext cx="1728189" cy="369544"/>
          </a:xfrm>
          <a:prstGeom prst="flowChartTerminator">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Post-Processing</a:t>
            </a:r>
          </a:p>
        </p:txBody>
      </p:sp>
      <p:sp>
        <p:nvSpPr>
          <p:cNvPr id="94" name="Flowchart: Terminator 93">
            <a:extLst>
              <a:ext uri="{FF2B5EF4-FFF2-40B4-BE49-F238E27FC236}">
                <a16:creationId xmlns:a16="http://schemas.microsoft.com/office/drawing/2014/main" id="{D6DB0329-737C-4E4B-AA1A-F7B6D2A60533}"/>
              </a:ext>
            </a:extLst>
          </p:cNvPr>
          <p:cNvSpPr/>
          <p:nvPr/>
        </p:nvSpPr>
        <p:spPr>
          <a:xfrm rot="16200000">
            <a:off x="4244773" y="3268265"/>
            <a:ext cx="1728189" cy="467633"/>
          </a:xfrm>
          <a:prstGeom prst="flowChartTerminato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Configuration and Calibration</a:t>
            </a:r>
          </a:p>
        </p:txBody>
      </p:sp>
      <p:sp>
        <p:nvSpPr>
          <p:cNvPr id="96" name="Speech Bubble: Rectangle with Corners Rounded 95">
            <a:extLst>
              <a:ext uri="{FF2B5EF4-FFF2-40B4-BE49-F238E27FC236}">
                <a16:creationId xmlns:a16="http://schemas.microsoft.com/office/drawing/2014/main" id="{DAF1BCC2-575A-4BEA-8316-BE9CF0693D5F}"/>
              </a:ext>
            </a:extLst>
          </p:cNvPr>
          <p:cNvSpPr/>
          <p:nvPr/>
        </p:nvSpPr>
        <p:spPr>
          <a:xfrm>
            <a:off x="3002816" y="4810012"/>
            <a:ext cx="2157723" cy="1152124"/>
          </a:xfrm>
          <a:prstGeom prst="wedgeRoundRectCallout">
            <a:avLst>
              <a:gd name="adj1" fmla="val 46948"/>
              <a:gd name="adj2" fmla="val -87092"/>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Done periodically by Expert Modelers</a:t>
            </a:r>
          </a:p>
        </p:txBody>
      </p:sp>
    </p:spTree>
    <p:extLst>
      <p:ext uri="{BB962C8B-B14F-4D97-AF65-F5344CB8AC3E}">
        <p14:creationId xmlns:p14="http://schemas.microsoft.com/office/powerpoint/2010/main" val="413270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a:xfrm>
            <a:off x="228600" y="365125"/>
            <a:ext cx="5144404" cy="1325563"/>
          </a:xfrm>
        </p:spPr>
        <p:txBody>
          <a:bodyPr>
            <a:normAutofit/>
          </a:bodyPr>
          <a:lstStyle/>
          <a:p>
            <a:r>
              <a:rPr lang="en-US" sz="3200" dirty="0"/>
              <a:t>A Single Model in a Modeling Framework</a:t>
            </a:r>
          </a:p>
        </p:txBody>
      </p:sp>
      <p:sp>
        <p:nvSpPr>
          <p:cNvPr id="3" name="Text Placeholder 2">
            <a:extLst>
              <a:ext uri="{FF2B5EF4-FFF2-40B4-BE49-F238E27FC236}">
                <a16:creationId xmlns:a16="http://schemas.microsoft.com/office/drawing/2014/main" id="{4A774847-42A6-430E-AE89-6CE9A26CFAC5}"/>
              </a:ext>
            </a:extLst>
          </p:cNvPr>
          <p:cNvSpPr>
            <a:spLocks noGrp="1"/>
          </p:cNvSpPr>
          <p:nvPr>
            <p:ph type="body" sz="quarter" idx="14"/>
          </p:nvPr>
        </p:nvSpPr>
        <p:spPr/>
        <p:txBody>
          <a:bodyPr/>
          <a:lstStyle/>
          <a:p>
            <a:endParaRPr lang="en-US"/>
          </a:p>
        </p:txBody>
      </p:sp>
      <p:sp>
        <p:nvSpPr>
          <p:cNvPr id="25" name="Rectangle 24">
            <a:extLst>
              <a:ext uri="{FF2B5EF4-FFF2-40B4-BE49-F238E27FC236}">
                <a16:creationId xmlns:a16="http://schemas.microsoft.com/office/drawing/2014/main" id="{DB2D32F0-C9E1-428A-8167-23DBD7CB6FF5}"/>
              </a:ext>
            </a:extLst>
          </p:cNvPr>
          <p:cNvSpPr/>
          <p:nvPr/>
        </p:nvSpPr>
        <p:spPr>
          <a:xfrm>
            <a:off x="5200069" y="1563447"/>
            <a:ext cx="5144404" cy="3597784"/>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Modeling </a:t>
            </a:r>
          </a:p>
          <a:p>
            <a:r>
              <a:rPr lang="en-US" dirty="0"/>
              <a:t>Framework</a:t>
            </a:r>
          </a:p>
        </p:txBody>
      </p:sp>
      <p:sp>
        <p:nvSpPr>
          <p:cNvPr id="26" name="Flowchart: Preparation 25">
            <a:extLst>
              <a:ext uri="{FF2B5EF4-FFF2-40B4-BE49-F238E27FC236}">
                <a16:creationId xmlns:a16="http://schemas.microsoft.com/office/drawing/2014/main" id="{FBB82359-0344-461C-BC39-744025258BF6}"/>
              </a:ext>
            </a:extLst>
          </p:cNvPr>
          <p:cNvSpPr/>
          <p:nvPr/>
        </p:nvSpPr>
        <p:spPr>
          <a:xfrm>
            <a:off x="6979597" y="1731128"/>
            <a:ext cx="2141440" cy="462039"/>
          </a:xfrm>
          <a:prstGeom prst="flowChartPreparation">
            <a:avLst/>
          </a:prstGeom>
          <a:solidFill>
            <a:schemeClr val="accent6">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Pre-Processing</a:t>
            </a:r>
          </a:p>
        </p:txBody>
      </p:sp>
      <p:sp>
        <p:nvSpPr>
          <p:cNvPr id="27" name="Flowchart: Preparation 26">
            <a:extLst>
              <a:ext uri="{FF2B5EF4-FFF2-40B4-BE49-F238E27FC236}">
                <a16:creationId xmlns:a16="http://schemas.microsoft.com/office/drawing/2014/main" id="{B81007E4-AA5A-43CA-8A41-71FAB06394E6}"/>
              </a:ext>
            </a:extLst>
          </p:cNvPr>
          <p:cNvSpPr/>
          <p:nvPr/>
        </p:nvSpPr>
        <p:spPr>
          <a:xfrm>
            <a:off x="6979598" y="4612449"/>
            <a:ext cx="2212746" cy="472735"/>
          </a:xfrm>
          <a:prstGeom prst="flowChartPreparation">
            <a:avLst/>
          </a:prstGeom>
          <a:solidFill>
            <a:schemeClr val="accent5">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Post Processing</a:t>
            </a:r>
          </a:p>
        </p:txBody>
      </p:sp>
      <p:cxnSp>
        <p:nvCxnSpPr>
          <p:cNvPr id="29" name="Straight Arrow Connector 28">
            <a:extLst>
              <a:ext uri="{FF2B5EF4-FFF2-40B4-BE49-F238E27FC236}">
                <a16:creationId xmlns:a16="http://schemas.microsoft.com/office/drawing/2014/main" id="{114972E4-A988-4C03-A338-1C6E34B9B56C}"/>
              </a:ext>
            </a:extLst>
          </p:cNvPr>
          <p:cNvCxnSpPr>
            <a:cxnSpLocks/>
          </p:cNvCxnSpPr>
          <p:nvPr/>
        </p:nvCxnSpPr>
        <p:spPr>
          <a:xfrm>
            <a:off x="8126711" y="2193167"/>
            <a:ext cx="0" cy="233162"/>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CA35DC-C589-43EA-981A-8E2FD156B8AD}"/>
              </a:ext>
            </a:extLst>
          </p:cNvPr>
          <p:cNvCxnSpPr>
            <a:cxnSpLocks/>
          </p:cNvCxnSpPr>
          <p:nvPr/>
        </p:nvCxnSpPr>
        <p:spPr>
          <a:xfrm>
            <a:off x="8118680" y="4373821"/>
            <a:ext cx="0" cy="233162"/>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3BF67E-7815-4D47-8DC1-905B85027639}"/>
              </a:ext>
            </a:extLst>
          </p:cNvPr>
          <p:cNvCxnSpPr>
            <a:cxnSpLocks/>
            <a:endCxn id="43" idx="0"/>
          </p:cNvCxnSpPr>
          <p:nvPr/>
        </p:nvCxnSpPr>
        <p:spPr>
          <a:xfrm>
            <a:off x="4294380" y="3396054"/>
            <a:ext cx="342958" cy="0"/>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9BAFE3-773C-41AA-8144-AD2B55D7B141}"/>
              </a:ext>
            </a:extLst>
          </p:cNvPr>
          <p:cNvGrpSpPr/>
          <p:nvPr/>
        </p:nvGrpSpPr>
        <p:grpSpPr>
          <a:xfrm>
            <a:off x="5692893" y="2418534"/>
            <a:ext cx="3128372" cy="1969819"/>
            <a:chOff x="5404861" y="2465836"/>
            <a:chExt cx="3128372" cy="1969819"/>
          </a:xfrm>
        </p:grpSpPr>
        <p:sp>
          <p:nvSpPr>
            <p:cNvPr id="33" name="Rectangle 32">
              <a:extLst>
                <a:ext uri="{FF2B5EF4-FFF2-40B4-BE49-F238E27FC236}">
                  <a16:creationId xmlns:a16="http://schemas.microsoft.com/office/drawing/2014/main" id="{5158A481-4C4C-42FC-9495-85733F1998C5}"/>
                </a:ext>
              </a:extLst>
            </p:cNvPr>
            <p:cNvSpPr/>
            <p:nvPr/>
          </p:nvSpPr>
          <p:spPr>
            <a:xfrm>
              <a:off x="7199087" y="3235326"/>
              <a:ext cx="1334146" cy="416063"/>
            </a:xfrm>
            <a:prstGeom prst="rect">
              <a:avLst/>
            </a:prstGeom>
            <a:solidFill>
              <a:schemeClr val="accent3">
                <a:lumMod val="60000"/>
                <a:lumOff val="4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a:t>
              </a:r>
            </a:p>
          </p:txBody>
        </p:sp>
        <p:sp>
          <p:nvSpPr>
            <p:cNvPr id="34" name="Rectangle: Single Corner Snipped 33">
              <a:extLst>
                <a:ext uri="{FF2B5EF4-FFF2-40B4-BE49-F238E27FC236}">
                  <a16:creationId xmlns:a16="http://schemas.microsoft.com/office/drawing/2014/main" id="{7930229B-82EE-4A38-B766-2659B72AEC05}"/>
                </a:ext>
              </a:extLst>
            </p:cNvPr>
            <p:cNvSpPr/>
            <p:nvPr/>
          </p:nvSpPr>
          <p:spPr>
            <a:xfrm>
              <a:off x="5404861" y="3127176"/>
              <a:ext cx="1334147" cy="605137"/>
            </a:xfrm>
            <a:prstGeom prst="snip1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Configuration</a:t>
              </a:r>
            </a:p>
          </p:txBody>
        </p:sp>
        <p:sp>
          <p:nvSpPr>
            <p:cNvPr id="35" name="Rectangle: Single Corner Snipped 34">
              <a:extLst>
                <a:ext uri="{FF2B5EF4-FFF2-40B4-BE49-F238E27FC236}">
                  <a16:creationId xmlns:a16="http://schemas.microsoft.com/office/drawing/2014/main" id="{FB570A11-AE82-4BFA-9290-EBA11F60D144}"/>
                </a:ext>
              </a:extLst>
            </p:cNvPr>
            <p:cNvSpPr/>
            <p:nvPr/>
          </p:nvSpPr>
          <p:spPr>
            <a:xfrm>
              <a:off x="7199086" y="2465836"/>
              <a:ext cx="1334143" cy="459853"/>
            </a:xfrm>
            <a:prstGeom prst="snip1Rect">
              <a:avLst/>
            </a:prstGeom>
            <a:solidFill>
              <a:schemeClr val="accent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Input</a:t>
              </a:r>
            </a:p>
            <a:p>
              <a:pPr>
                <a:tabLst>
                  <a:tab pos="285750" algn="l"/>
                </a:tabLst>
              </a:pPr>
              <a:r>
                <a:rPr lang="en-US" sz="1400" dirty="0"/>
                <a:t>	</a:t>
              </a:r>
            </a:p>
          </p:txBody>
        </p:sp>
        <p:sp>
          <p:nvSpPr>
            <p:cNvPr id="36" name="Rectangle: Single Corner Snipped 35">
              <a:extLst>
                <a:ext uri="{FF2B5EF4-FFF2-40B4-BE49-F238E27FC236}">
                  <a16:creationId xmlns:a16="http://schemas.microsoft.com/office/drawing/2014/main" id="{1C044EDF-CD9F-4E5E-B8FC-3C5E302EF7D9}"/>
                </a:ext>
              </a:extLst>
            </p:cNvPr>
            <p:cNvSpPr/>
            <p:nvPr/>
          </p:nvSpPr>
          <p:spPr>
            <a:xfrm>
              <a:off x="7179216" y="3962920"/>
              <a:ext cx="1334146" cy="472735"/>
            </a:xfrm>
            <a:prstGeom prst="snip1Rect">
              <a:avLst/>
            </a:prstGeom>
            <a:solidFill>
              <a:schemeClr val="accent5">
                <a:lumMod val="60000"/>
                <a:lumOff val="4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Output</a:t>
              </a:r>
            </a:p>
            <a:p>
              <a:pPr>
                <a:tabLst>
                  <a:tab pos="285750" algn="l"/>
                </a:tabLst>
              </a:pPr>
              <a:r>
                <a:rPr lang="en-US" sz="1400" dirty="0"/>
                <a:t>		</a:t>
              </a:r>
            </a:p>
            <a:p>
              <a:endParaRPr lang="en-US" sz="1400" dirty="0"/>
            </a:p>
          </p:txBody>
        </p:sp>
        <p:sp>
          <p:nvSpPr>
            <p:cNvPr id="37" name="Arrow: Right 36">
              <a:extLst>
                <a:ext uri="{FF2B5EF4-FFF2-40B4-BE49-F238E27FC236}">
                  <a16:creationId xmlns:a16="http://schemas.microsoft.com/office/drawing/2014/main" id="{D3E37456-0B13-4E20-99D2-F2E486835EEA}"/>
                </a:ext>
              </a:extLst>
            </p:cNvPr>
            <p:cNvSpPr/>
            <p:nvPr/>
          </p:nvSpPr>
          <p:spPr>
            <a:xfrm>
              <a:off x="6744072" y="3316714"/>
              <a:ext cx="435144" cy="264037"/>
            </a:xfrm>
            <a:prstGeom prst="rightArrow">
              <a:avLst/>
            </a:prstGeom>
            <a:solidFill>
              <a:schemeClr val="bg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F019C5C4-8A94-42CA-ACF1-4247847B4A7C}"/>
                </a:ext>
              </a:extLst>
            </p:cNvPr>
            <p:cNvSpPr/>
            <p:nvPr/>
          </p:nvSpPr>
          <p:spPr>
            <a:xfrm rot="5400000">
              <a:off x="7699610" y="3671225"/>
              <a:ext cx="288163" cy="264037"/>
            </a:xfrm>
            <a:prstGeom prst="rightArrow">
              <a:avLst/>
            </a:prstGeom>
            <a:solidFill>
              <a:schemeClr val="bg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F567E3C9-612D-44F7-91F0-35839B8034AF}"/>
                </a:ext>
              </a:extLst>
            </p:cNvPr>
            <p:cNvSpPr/>
            <p:nvPr/>
          </p:nvSpPr>
          <p:spPr>
            <a:xfrm rot="5400000">
              <a:off x="7699611" y="2940584"/>
              <a:ext cx="288163" cy="264037"/>
            </a:xfrm>
            <a:prstGeom prst="rightArrow">
              <a:avLst/>
            </a:prstGeom>
            <a:solidFill>
              <a:schemeClr val="bg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lowchart: Terminator 42">
            <a:extLst>
              <a:ext uri="{FF2B5EF4-FFF2-40B4-BE49-F238E27FC236}">
                <a16:creationId xmlns:a16="http://schemas.microsoft.com/office/drawing/2014/main" id="{1300E043-8A72-4130-9E25-C263C49A9DEB}"/>
              </a:ext>
            </a:extLst>
          </p:cNvPr>
          <p:cNvSpPr/>
          <p:nvPr/>
        </p:nvSpPr>
        <p:spPr>
          <a:xfrm rot="16200000">
            <a:off x="4007060" y="3162238"/>
            <a:ext cx="1728189" cy="467633"/>
          </a:xfrm>
          <a:prstGeom prst="flowChartTerminator">
            <a:avLst/>
          </a:prstGeom>
          <a:solidFill>
            <a:schemeClr val="accent2">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Configuration and Calibration</a:t>
            </a:r>
          </a:p>
        </p:txBody>
      </p:sp>
      <p:cxnSp>
        <p:nvCxnSpPr>
          <p:cNvPr id="44" name="Straight Arrow Connector 43">
            <a:extLst>
              <a:ext uri="{FF2B5EF4-FFF2-40B4-BE49-F238E27FC236}">
                <a16:creationId xmlns:a16="http://schemas.microsoft.com/office/drawing/2014/main" id="{98D98D06-1108-4CD9-8311-81D302DA0405}"/>
              </a:ext>
            </a:extLst>
          </p:cNvPr>
          <p:cNvCxnSpPr>
            <a:cxnSpLocks/>
            <a:stCxn id="43" idx="2"/>
          </p:cNvCxnSpPr>
          <p:nvPr/>
        </p:nvCxnSpPr>
        <p:spPr>
          <a:xfrm>
            <a:off x="5104971" y="3396054"/>
            <a:ext cx="585390" cy="4304"/>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45" name="Cylinder 44">
            <a:extLst>
              <a:ext uri="{FF2B5EF4-FFF2-40B4-BE49-F238E27FC236}">
                <a16:creationId xmlns:a16="http://schemas.microsoft.com/office/drawing/2014/main" id="{6C57A92E-E89C-4F50-B14A-4B59AC9C6FDC}"/>
              </a:ext>
            </a:extLst>
          </p:cNvPr>
          <p:cNvSpPr/>
          <p:nvPr/>
        </p:nvSpPr>
        <p:spPr>
          <a:xfrm>
            <a:off x="2880225" y="2913689"/>
            <a:ext cx="1414155" cy="936018"/>
          </a:xfrm>
          <a:prstGeom prst="can">
            <a:avLst/>
          </a:prstGeom>
          <a:solidFill>
            <a:schemeClr val="accent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Physical Data</a:t>
            </a:r>
          </a:p>
        </p:txBody>
      </p:sp>
      <p:cxnSp>
        <p:nvCxnSpPr>
          <p:cNvPr id="28" name="Straight Arrow Connector 27">
            <a:extLst>
              <a:ext uri="{FF2B5EF4-FFF2-40B4-BE49-F238E27FC236}">
                <a16:creationId xmlns:a16="http://schemas.microsoft.com/office/drawing/2014/main" id="{97237353-7AC8-483E-A976-A0D53E2BA212}"/>
              </a:ext>
            </a:extLst>
          </p:cNvPr>
          <p:cNvCxnSpPr>
            <a:cxnSpLocks/>
            <a:stCxn id="95" idx="3"/>
          </p:cNvCxnSpPr>
          <p:nvPr/>
        </p:nvCxnSpPr>
        <p:spPr>
          <a:xfrm flipH="1">
            <a:off x="8116360" y="1346794"/>
            <a:ext cx="1" cy="38433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ylinder 94">
            <a:extLst>
              <a:ext uri="{FF2B5EF4-FFF2-40B4-BE49-F238E27FC236}">
                <a16:creationId xmlns:a16="http://schemas.microsoft.com/office/drawing/2014/main" id="{987352A0-CA81-48AE-AC61-6EA332BFD47F}"/>
              </a:ext>
            </a:extLst>
          </p:cNvPr>
          <p:cNvSpPr/>
          <p:nvPr/>
        </p:nvSpPr>
        <p:spPr>
          <a:xfrm>
            <a:off x="7360277" y="432245"/>
            <a:ext cx="1512167" cy="914549"/>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Time Dependent Data</a:t>
            </a:r>
          </a:p>
        </p:txBody>
      </p:sp>
      <p:cxnSp>
        <p:nvCxnSpPr>
          <p:cNvPr id="42" name="Straight Arrow Connector 41">
            <a:extLst>
              <a:ext uri="{FF2B5EF4-FFF2-40B4-BE49-F238E27FC236}">
                <a16:creationId xmlns:a16="http://schemas.microsoft.com/office/drawing/2014/main" id="{E3768BCD-D5F5-4A2A-8555-42B5363FA30E}"/>
              </a:ext>
            </a:extLst>
          </p:cNvPr>
          <p:cNvCxnSpPr>
            <a:cxnSpLocks/>
          </p:cNvCxnSpPr>
          <p:nvPr/>
        </p:nvCxnSpPr>
        <p:spPr>
          <a:xfrm>
            <a:off x="8116360" y="5126157"/>
            <a:ext cx="0" cy="3910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Flowchart: Multidocument 95">
            <a:extLst>
              <a:ext uri="{FF2B5EF4-FFF2-40B4-BE49-F238E27FC236}">
                <a16:creationId xmlns:a16="http://schemas.microsoft.com/office/drawing/2014/main" id="{C3F17459-3937-4061-A72C-5050145062D9}"/>
              </a:ext>
            </a:extLst>
          </p:cNvPr>
          <p:cNvSpPr/>
          <p:nvPr/>
        </p:nvSpPr>
        <p:spPr>
          <a:xfrm>
            <a:off x="7078107" y="5517232"/>
            <a:ext cx="2076507" cy="922722"/>
          </a:xfrm>
          <a:prstGeom prst="flowChartMulti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Processed Results</a:t>
            </a:r>
          </a:p>
        </p:txBody>
      </p:sp>
      <p:sp>
        <p:nvSpPr>
          <p:cNvPr id="40" name="Speech Bubble: Rectangle with Corners Rounded 39">
            <a:extLst>
              <a:ext uri="{FF2B5EF4-FFF2-40B4-BE49-F238E27FC236}">
                <a16:creationId xmlns:a16="http://schemas.microsoft.com/office/drawing/2014/main" id="{08555911-4349-4B12-A07E-C6FE020943B6}"/>
              </a:ext>
            </a:extLst>
          </p:cNvPr>
          <p:cNvSpPr/>
          <p:nvPr/>
        </p:nvSpPr>
        <p:spPr>
          <a:xfrm>
            <a:off x="9264357" y="2720704"/>
            <a:ext cx="1944211" cy="1152124"/>
          </a:xfrm>
          <a:prstGeom prst="wedgeRoundRectCallout">
            <a:avLst>
              <a:gd name="adj1" fmla="val -61295"/>
              <a:gd name="adj2" fmla="val 124162"/>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24" name="Speech Bubble: Rectangle with Corners Rounded 23">
            <a:extLst>
              <a:ext uri="{FF2B5EF4-FFF2-40B4-BE49-F238E27FC236}">
                <a16:creationId xmlns:a16="http://schemas.microsoft.com/office/drawing/2014/main" id="{99C5767C-8257-418F-BE96-A914995B2790}"/>
              </a:ext>
            </a:extLst>
          </p:cNvPr>
          <p:cNvSpPr/>
          <p:nvPr/>
        </p:nvSpPr>
        <p:spPr>
          <a:xfrm>
            <a:off x="9264357" y="2720704"/>
            <a:ext cx="1944211" cy="1152124"/>
          </a:xfrm>
          <a:prstGeom prst="wedgeRoundRectCallout">
            <a:avLst>
              <a:gd name="adj1" fmla="val -65099"/>
              <a:gd name="adj2" fmla="val -104600"/>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Power User establishes automation</a:t>
            </a:r>
          </a:p>
        </p:txBody>
      </p:sp>
    </p:spTree>
    <p:extLst>
      <p:ext uri="{BB962C8B-B14F-4D97-AF65-F5344CB8AC3E}">
        <p14:creationId xmlns:p14="http://schemas.microsoft.com/office/powerpoint/2010/main" val="322057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5F2E1-2A76-C543-9249-4464A550A004}"/>
              </a:ext>
            </a:extLst>
          </p:cNvPr>
          <p:cNvSpPr>
            <a:spLocks noGrp="1"/>
          </p:cNvSpPr>
          <p:nvPr>
            <p:ph type="title"/>
          </p:nvPr>
        </p:nvSpPr>
        <p:spPr/>
        <p:txBody>
          <a:bodyPr/>
          <a:lstStyle/>
          <a:p>
            <a:r>
              <a:rPr lang="en-US" dirty="0"/>
              <a:t>Water Temperature Management Story</a:t>
            </a:r>
          </a:p>
        </p:txBody>
      </p:sp>
      <p:sp>
        <p:nvSpPr>
          <p:cNvPr id="6" name="Text Placeholder 5">
            <a:extLst>
              <a:ext uri="{FF2B5EF4-FFF2-40B4-BE49-F238E27FC236}">
                <a16:creationId xmlns:a16="http://schemas.microsoft.com/office/drawing/2014/main" id="{AEF6AF61-8C6D-AC4B-BDD4-A82702766B97}"/>
              </a:ext>
            </a:extLst>
          </p:cNvPr>
          <p:cNvSpPr>
            <a:spLocks noGrp="1"/>
          </p:cNvSpPr>
          <p:nvPr>
            <p:ph type="body" sz="quarter" idx="14"/>
          </p:nvPr>
        </p:nvSpPr>
        <p:spPr/>
        <p:txBody>
          <a:bodyPr/>
          <a:lstStyle/>
          <a:p>
            <a:endParaRPr lang="en-US"/>
          </a:p>
        </p:txBody>
      </p:sp>
      <p:pic>
        <p:nvPicPr>
          <p:cNvPr id="3" name="Picture 2" descr="Diagram&#10;&#10;Description automatically generated">
            <a:extLst>
              <a:ext uri="{FF2B5EF4-FFF2-40B4-BE49-F238E27FC236}">
                <a16:creationId xmlns:a16="http://schemas.microsoft.com/office/drawing/2014/main" id="{6D6A97FD-D1E5-42A9-A959-ED1B8CEC93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07326" y="1422899"/>
            <a:ext cx="7306491" cy="5261366"/>
          </a:xfrm>
          <a:prstGeom prst="rect">
            <a:avLst/>
          </a:prstGeom>
        </p:spPr>
      </p:pic>
    </p:spTree>
    <p:extLst>
      <p:ext uri="{BB962C8B-B14F-4D97-AF65-F5344CB8AC3E}">
        <p14:creationId xmlns:p14="http://schemas.microsoft.com/office/powerpoint/2010/main" val="4091133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86383DA-9574-49E0-8CB1-7D4D715A4916}"/>
              </a:ext>
            </a:extLst>
          </p:cNvPr>
          <p:cNvSpPr/>
          <p:nvPr/>
        </p:nvSpPr>
        <p:spPr>
          <a:xfrm>
            <a:off x="5200069" y="1563447"/>
            <a:ext cx="5144404" cy="359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Modeling </a:t>
            </a:r>
          </a:p>
          <a:p>
            <a:r>
              <a:rPr lang="en-US" dirty="0"/>
              <a:t>Framework</a:t>
            </a:r>
          </a:p>
        </p:txBody>
      </p:sp>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a:xfrm>
            <a:off x="228600" y="365125"/>
            <a:ext cx="4630404" cy="1325563"/>
          </a:xfrm>
        </p:spPr>
        <p:txBody>
          <a:bodyPr>
            <a:noAutofit/>
          </a:bodyPr>
          <a:lstStyle/>
          <a:p>
            <a:r>
              <a:rPr lang="en-US" sz="3200" dirty="0"/>
              <a:t>Automating Standard Inputs and Outputs</a:t>
            </a:r>
          </a:p>
        </p:txBody>
      </p:sp>
      <p:sp>
        <p:nvSpPr>
          <p:cNvPr id="4" name="Text Placeholder 3">
            <a:extLst>
              <a:ext uri="{FF2B5EF4-FFF2-40B4-BE49-F238E27FC236}">
                <a16:creationId xmlns:a16="http://schemas.microsoft.com/office/drawing/2014/main" id="{F891A00C-6498-4A85-9E62-BD85347835AF}"/>
              </a:ext>
            </a:extLst>
          </p:cNvPr>
          <p:cNvSpPr>
            <a:spLocks noGrp="1"/>
          </p:cNvSpPr>
          <p:nvPr>
            <p:ph type="body" sz="quarter" idx="14"/>
          </p:nvPr>
        </p:nvSpPr>
        <p:spPr/>
        <p:txBody>
          <a:bodyPr/>
          <a:lstStyle/>
          <a:p>
            <a:endParaRPr lang="en-US"/>
          </a:p>
        </p:txBody>
      </p:sp>
      <p:sp>
        <p:nvSpPr>
          <p:cNvPr id="9" name="Cylinder 8">
            <a:extLst>
              <a:ext uri="{FF2B5EF4-FFF2-40B4-BE49-F238E27FC236}">
                <a16:creationId xmlns:a16="http://schemas.microsoft.com/office/drawing/2014/main" id="{D5BE271B-B9AA-431D-91CA-B0CC3E1067A5}"/>
              </a:ext>
            </a:extLst>
          </p:cNvPr>
          <p:cNvSpPr/>
          <p:nvPr/>
        </p:nvSpPr>
        <p:spPr>
          <a:xfrm>
            <a:off x="4871864"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Historical Observations</a:t>
            </a:r>
          </a:p>
        </p:txBody>
      </p:sp>
      <p:sp>
        <p:nvSpPr>
          <p:cNvPr id="10" name="Cylinder 9">
            <a:extLst>
              <a:ext uri="{FF2B5EF4-FFF2-40B4-BE49-F238E27FC236}">
                <a16:creationId xmlns:a16="http://schemas.microsoft.com/office/drawing/2014/main" id="{1F4C8CBB-60A3-4391-A893-C39C8CFCB94B}"/>
              </a:ext>
            </a:extLst>
          </p:cNvPr>
          <p:cNvSpPr/>
          <p:nvPr/>
        </p:nvSpPr>
        <p:spPr>
          <a:xfrm>
            <a:off x="6537886"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Forecasted Conditions</a:t>
            </a:r>
          </a:p>
        </p:txBody>
      </p:sp>
      <p:sp>
        <p:nvSpPr>
          <p:cNvPr id="11" name="Cylinder 10">
            <a:extLst>
              <a:ext uri="{FF2B5EF4-FFF2-40B4-BE49-F238E27FC236}">
                <a16:creationId xmlns:a16="http://schemas.microsoft.com/office/drawing/2014/main" id="{24EA02A3-3ADA-4A40-9CB0-2D9073FD86E6}"/>
              </a:ext>
            </a:extLst>
          </p:cNvPr>
          <p:cNvSpPr/>
          <p:nvPr/>
        </p:nvSpPr>
        <p:spPr>
          <a:xfrm>
            <a:off x="8203908"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Planning Studies</a:t>
            </a:r>
          </a:p>
        </p:txBody>
      </p:sp>
      <p:sp>
        <p:nvSpPr>
          <p:cNvPr id="15" name="Cylinder 14">
            <a:extLst>
              <a:ext uri="{FF2B5EF4-FFF2-40B4-BE49-F238E27FC236}">
                <a16:creationId xmlns:a16="http://schemas.microsoft.com/office/drawing/2014/main" id="{E01921FB-5ACC-4C0B-BEED-37B09CC22199}"/>
              </a:ext>
            </a:extLst>
          </p:cNvPr>
          <p:cNvSpPr/>
          <p:nvPr/>
        </p:nvSpPr>
        <p:spPr>
          <a:xfrm>
            <a:off x="8377167" y="5631942"/>
            <a:ext cx="1440160" cy="720080"/>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Output Repository</a:t>
            </a:r>
          </a:p>
        </p:txBody>
      </p:sp>
      <p:sp>
        <p:nvSpPr>
          <p:cNvPr id="16" name="Flowchart: Multidocument 15">
            <a:extLst>
              <a:ext uri="{FF2B5EF4-FFF2-40B4-BE49-F238E27FC236}">
                <a16:creationId xmlns:a16="http://schemas.microsoft.com/office/drawing/2014/main" id="{F9E5B13E-3500-4139-A84B-4EE190A30810}"/>
              </a:ext>
            </a:extLst>
          </p:cNvPr>
          <p:cNvSpPr/>
          <p:nvPr/>
        </p:nvSpPr>
        <p:spPr>
          <a:xfrm>
            <a:off x="6337853" y="5602637"/>
            <a:ext cx="1728192" cy="778691"/>
          </a:xfrm>
          <a:prstGeom prst="flowChartMulti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Reports</a:t>
            </a:r>
          </a:p>
        </p:txBody>
      </p:sp>
      <p:sp>
        <p:nvSpPr>
          <p:cNvPr id="18" name="Flowchart: Document 17">
            <a:extLst>
              <a:ext uri="{FF2B5EF4-FFF2-40B4-BE49-F238E27FC236}">
                <a16:creationId xmlns:a16="http://schemas.microsoft.com/office/drawing/2014/main" id="{3CA8AD67-2ACE-42E2-B52C-997ED08927BB}"/>
              </a:ext>
            </a:extLst>
          </p:cNvPr>
          <p:cNvSpPr/>
          <p:nvPr/>
        </p:nvSpPr>
        <p:spPr>
          <a:xfrm>
            <a:off x="4442555" y="5676875"/>
            <a:ext cx="1584176" cy="630215"/>
          </a:xfrm>
          <a:prstGeom prst="flowChart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Visualization</a:t>
            </a:r>
          </a:p>
        </p:txBody>
      </p:sp>
      <p:sp>
        <p:nvSpPr>
          <p:cNvPr id="20" name="Flowchart: Preparation 19">
            <a:extLst>
              <a:ext uri="{FF2B5EF4-FFF2-40B4-BE49-F238E27FC236}">
                <a16:creationId xmlns:a16="http://schemas.microsoft.com/office/drawing/2014/main" id="{8B1334EB-B867-4D5C-A34E-E8AE0F9D8069}"/>
              </a:ext>
            </a:extLst>
          </p:cNvPr>
          <p:cNvSpPr/>
          <p:nvPr/>
        </p:nvSpPr>
        <p:spPr>
          <a:xfrm>
            <a:off x="6979597" y="1731128"/>
            <a:ext cx="2141440" cy="462039"/>
          </a:xfrm>
          <a:prstGeom prst="flowChartPreparati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Pre-Processing</a:t>
            </a:r>
          </a:p>
        </p:txBody>
      </p:sp>
      <p:sp>
        <p:nvSpPr>
          <p:cNvPr id="24" name="Flowchart: Preparation 23">
            <a:extLst>
              <a:ext uri="{FF2B5EF4-FFF2-40B4-BE49-F238E27FC236}">
                <a16:creationId xmlns:a16="http://schemas.microsoft.com/office/drawing/2014/main" id="{AE8A7D4D-3A0F-4C0D-9DB9-734C2487B86A}"/>
              </a:ext>
            </a:extLst>
          </p:cNvPr>
          <p:cNvSpPr/>
          <p:nvPr/>
        </p:nvSpPr>
        <p:spPr>
          <a:xfrm>
            <a:off x="6979598" y="4612449"/>
            <a:ext cx="2212746" cy="472735"/>
          </a:xfrm>
          <a:prstGeom prst="flowChartPreparati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Post Processing</a:t>
            </a:r>
          </a:p>
        </p:txBody>
      </p:sp>
      <p:cxnSp>
        <p:nvCxnSpPr>
          <p:cNvPr id="27" name="Straight Arrow Connector 26">
            <a:extLst>
              <a:ext uri="{FF2B5EF4-FFF2-40B4-BE49-F238E27FC236}">
                <a16:creationId xmlns:a16="http://schemas.microsoft.com/office/drawing/2014/main" id="{F487BACD-67AC-406E-AC30-5DA843A58988}"/>
              </a:ext>
            </a:extLst>
          </p:cNvPr>
          <p:cNvCxnSpPr>
            <a:cxnSpLocks/>
            <a:stCxn id="11" idx="3"/>
          </p:cNvCxnSpPr>
          <p:nvPr/>
        </p:nvCxnSpPr>
        <p:spPr>
          <a:xfrm flipH="1">
            <a:off x="8375706" y="1122041"/>
            <a:ext cx="404266" cy="584886"/>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237353-7AC8-483E-A976-A0D53E2BA212}"/>
              </a:ext>
            </a:extLst>
          </p:cNvPr>
          <p:cNvCxnSpPr>
            <a:cxnSpLocks/>
            <a:stCxn id="10" idx="3"/>
          </p:cNvCxnSpPr>
          <p:nvPr/>
        </p:nvCxnSpPr>
        <p:spPr>
          <a:xfrm>
            <a:off x="7113950" y="1122041"/>
            <a:ext cx="610978" cy="60131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5BD7EB-04F3-4BE7-9E18-2B52C450B650}"/>
              </a:ext>
            </a:extLst>
          </p:cNvPr>
          <p:cNvCxnSpPr>
            <a:cxnSpLocks/>
            <a:stCxn id="9" idx="3"/>
            <a:endCxn id="20" idx="1"/>
          </p:cNvCxnSpPr>
          <p:nvPr/>
        </p:nvCxnSpPr>
        <p:spPr>
          <a:xfrm>
            <a:off x="5447928" y="1122041"/>
            <a:ext cx="1531669" cy="840107"/>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8D578C-C5E6-466C-9498-5118361132E9}"/>
              </a:ext>
            </a:extLst>
          </p:cNvPr>
          <p:cNvCxnSpPr>
            <a:cxnSpLocks/>
          </p:cNvCxnSpPr>
          <p:nvPr/>
        </p:nvCxnSpPr>
        <p:spPr>
          <a:xfrm>
            <a:off x="8126711" y="2193167"/>
            <a:ext cx="0" cy="23316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C7CF32-DA17-4304-91FA-AD65B9D4196A}"/>
              </a:ext>
            </a:extLst>
          </p:cNvPr>
          <p:cNvCxnSpPr>
            <a:cxnSpLocks/>
          </p:cNvCxnSpPr>
          <p:nvPr/>
        </p:nvCxnSpPr>
        <p:spPr>
          <a:xfrm>
            <a:off x="8118680" y="4373821"/>
            <a:ext cx="0" cy="23316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768BCD-D5F5-4A2A-8555-42B5363FA30E}"/>
              </a:ext>
            </a:extLst>
          </p:cNvPr>
          <p:cNvCxnSpPr>
            <a:cxnSpLocks/>
            <a:stCxn id="81" idx="2"/>
            <a:endCxn id="16" idx="0"/>
          </p:cNvCxnSpPr>
          <p:nvPr/>
        </p:nvCxnSpPr>
        <p:spPr>
          <a:xfrm flipH="1">
            <a:off x="7320842" y="5161231"/>
            <a:ext cx="451429" cy="441406"/>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E8E5C-A1E0-4C23-ABFD-70B1C45AC1A9}"/>
              </a:ext>
            </a:extLst>
          </p:cNvPr>
          <p:cNvCxnSpPr>
            <a:cxnSpLocks/>
            <a:endCxn id="15" idx="1"/>
          </p:cNvCxnSpPr>
          <p:nvPr/>
        </p:nvCxnSpPr>
        <p:spPr>
          <a:xfrm>
            <a:off x="8500744" y="5133765"/>
            <a:ext cx="596503" cy="498177"/>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6DF318A-9085-4387-A1CB-F55DB2ED95FA}"/>
              </a:ext>
            </a:extLst>
          </p:cNvPr>
          <p:cNvCxnSpPr>
            <a:cxnSpLocks/>
            <a:stCxn id="24" idx="1"/>
            <a:endCxn id="18" idx="0"/>
          </p:cNvCxnSpPr>
          <p:nvPr/>
        </p:nvCxnSpPr>
        <p:spPr>
          <a:xfrm flipH="1">
            <a:off x="5234643" y="4848817"/>
            <a:ext cx="1744955" cy="828058"/>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3996B4-2D84-43E5-8656-6B01C17DA2B1}"/>
              </a:ext>
            </a:extLst>
          </p:cNvPr>
          <p:cNvCxnSpPr>
            <a:cxnSpLocks/>
            <a:endCxn id="64" idx="0"/>
          </p:cNvCxnSpPr>
          <p:nvPr/>
        </p:nvCxnSpPr>
        <p:spPr>
          <a:xfrm>
            <a:off x="4294380" y="3396054"/>
            <a:ext cx="342958"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ylinder 73">
            <a:extLst>
              <a:ext uri="{FF2B5EF4-FFF2-40B4-BE49-F238E27FC236}">
                <a16:creationId xmlns:a16="http://schemas.microsoft.com/office/drawing/2014/main" id="{E269B635-E8BF-4D74-9875-63A244C3750B}"/>
              </a:ext>
            </a:extLst>
          </p:cNvPr>
          <p:cNvSpPr/>
          <p:nvPr/>
        </p:nvSpPr>
        <p:spPr>
          <a:xfrm>
            <a:off x="9869930"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Other Sources</a:t>
            </a:r>
          </a:p>
        </p:txBody>
      </p:sp>
      <p:cxnSp>
        <p:nvCxnSpPr>
          <p:cNvPr id="75" name="Straight Arrow Connector 74">
            <a:extLst>
              <a:ext uri="{FF2B5EF4-FFF2-40B4-BE49-F238E27FC236}">
                <a16:creationId xmlns:a16="http://schemas.microsoft.com/office/drawing/2014/main" id="{B0E3CBCD-A87A-4314-BE4F-1DD8D55FFFF2}"/>
              </a:ext>
            </a:extLst>
          </p:cNvPr>
          <p:cNvCxnSpPr>
            <a:cxnSpLocks/>
            <a:stCxn id="74" idx="3"/>
            <a:endCxn id="20" idx="3"/>
          </p:cNvCxnSpPr>
          <p:nvPr/>
        </p:nvCxnSpPr>
        <p:spPr>
          <a:xfrm flipH="1">
            <a:off x="9121037" y="1122041"/>
            <a:ext cx="1324957" cy="840107"/>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ylinder 76">
            <a:extLst>
              <a:ext uri="{FF2B5EF4-FFF2-40B4-BE49-F238E27FC236}">
                <a16:creationId xmlns:a16="http://schemas.microsoft.com/office/drawing/2014/main" id="{DA934909-645B-49B5-96C1-34CE4E01D372}"/>
              </a:ext>
            </a:extLst>
          </p:cNvPr>
          <p:cNvSpPr/>
          <p:nvPr/>
        </p:nvSpPr>
        <p:spPr>
          <a:xfrm>
            <a:off x="10128448" y="5631942"/>
            <a:ext cx="1440160" cy="720080"/>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Export</a:t>
            </a:r>
          </a:p>
          <a:p>
            <a:pPr algn="ctr"/>
            <a:r>
              <a:rPr lang="en-US" sz="1400" dirty="0"/>
              <a:t>Excel, CSV, DSS…</a:t>
            </a:r>
          </a:p>
        </p:txBody>
      </p:sp>
      <p:cxnSp>
        <p:nvCxnSpPr>
          <p:cNvPr id="78" name="Straight Arrow Connector 77">
            <a:extLst>
              <a:ext uri="{FF2B5EF4-FFF2-40B4-BE49-F238E27FC236}">
                <a16:creationId xmlns:a16="http://schemas.microsoft.com/office/drawing/2014/main" id="{1DE6771B-9374-42E6-ABDE-A24E6870E476}"/>
              </a:ext>
            </a:extLst>
          </p:cNvPr>
          <p:cNvCxnSpPr>
            <a:cxnSpLocks/>
            <a:stCxn id="24" idx="3"/>
            <a:endCxn id="77" idx="1"/>
          </p:cNvCxnSpPr>
          <p:nvPr/>
        </p:nvCxnSpPr>
        <p:spPr>
          <a:xfrm>
            <a:off x="9192344" y="4848817"/>
            <a:ext cx="1656184" cy="78312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9C4B231-04F8-4B53-9AB0-353808988C54}"/>
              </a:ext>
            </a:extLst>
          </p:cNvPr>
          <p:cNvGrpSpPr/>
          <p:nvPr/>
        </p:nvGrpSpPr>
        <p:grpSpPr>
          <a:xfrm>
            <a:off x="5692893" y="2418534"/>
            <a:ext cx="3128372" cy="1969819"/>
            <a:chOff x="5404861" y="2465836"/>
            <a:chExt cx="3128372" cy="1969819"/>
          </a:xfrm>
        </p:grpSpPr>
        <p:sp>
          <p:nvSpPr>
            <p:cNvPr id="48" name="Rectangle 47">
              <a:extLst>
                <a:ext uri="{FF2B5EF4-FFF2-40B4-BE49-F238E27FC236}">
                  <a16:creationId xmlns:a16="http://schemas.microsoft.com/office/drawing/2014/main" id="{4B3D481F-F6EF-43FF-9249-EBFE28B2DE0D}"/>
                </a:ext>
              </a:extLst>
            </p:cNvPr>
            <p:cNvSpPr/>
            <p:nvPr/>
          </p:nvSpPr>
          <p:spPr>
            <a:xfrm>
              <a:off x="7199087" y="3235326"/>
              <a:ext cx="1334146" cy="416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a:t>
              </a:r>
            </a:p>
          </p:txBody>
        </p:sp>
        <p:sp>
          <p:nvSpPr>
            <p:cNvPr id="49" name="Rectangle: Single Corner Snipped 48">
              <a:extLst>
                <a:ext uri="{FF2B5EF4-FFF2-40B4-BE49-F238E27FC236}">
                  <a16:creationId xmlns:a16="http://schemas.microsoft.com/office/drawing/2014/main" id="{3106CB77-4E07-45F7-A128-DB4D7EA2DE57}"/>
                </a:ext>
              </a:extLst>
            </p:cNvPr>
            <p:cNvSpPr/>
            <p:nvPr/>
          </p:nvSpPr>
          <p:spPr>
            <a:xfrm>
              <a:off x="5404861" y="3127176"/>
              <a:ext cx="1334147" cy="605137"/>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Configuration</a:t>
              </a:r>
            </a:p>
          </p:txBody>
        </p:sp>
        <p:sp>
          <p:nvSpPr>
            <p:cNvPr id="50" name="Rectangle: Single Corner Snipped 49">
              <a:extLst>
                <a:ext uri="{FF2B5EF4-FFF2-40B4-BE49-F238E27FC236}">
                  <a16:creationId xmlns:a16="http://schemas.microsoft.com/office/drawing/2014/main" id="{5DE66DB6-3BCF-4217-8C8F-DC52F501096A}"/>
                </a:ext>
              </a:extLst>
            </p:cNvPr>
            <p:cNvSpPr/>
            <p:nvPr/>
          </p:nvSpPr>
          <p:spPr>
            <a:xfrm>
              <a:off x="7199086" y="2465836"/>
              <a:ext cx="1334143" cy="459853"/>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Input</a:t>
              </a:r>
            </a:p>
            <a:p>
              <a:pPr>
                <a:tabLst>
                  <a:tab pos="285750" algn="l"/>
                </a:tabLst>
              </a:pPr>
              <a:r>
                <a:rPr lang="en-US" sz="1400" dirty="0"/>
                <a:t>	</a:t>
              </a:r>
            </a:p>
          </p:txBody>
        </p:sp>
        <p:sp>
          <p:nvSpPr>
            <p:cNvPr id="51" name="Rectangle: Single Corner Snipped 50">
              <a:extLst>
                <a:ext uri="{FF2B5EF4-FFF2-40B4-BE49-F238E27FC236}">
                  <a16:creationId xmlns:a16="http://schemas.microsoft.com/office/drawing/2014/main" id="{8B479955-9E57-4512-9BA4-F1E61157150B}"/>
                </a:ext>
              </a:extLst>
            </p:cNvPr>
            <p:cNvSpPr/>
            <p:nvPr/>
          </p:nvSpPr>
          <p:spPr>
            <a:xfrm>
              <a:off x="7179216" y="3962920"/>
              <a:ext cx="1334146" cy="472735"/>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dirty="0"/>
                <a:t>Model Output</a:t>
              </a:r>
            </a:p>
            <a:p>
              <a:pPr>
                <a:tabLst>
                  <a:tab pos="285750" algn="l"/>
                </a:tabLst>
              </a:pPr>
              <a:r>
                <a:rPr lang="en-US" sz="1400" dirty="0"/>
                <a:t>		</a:t>
              </a:r>
            </a:p>
            <a:p>
              <a:endParaRPr lang="en-US" sz="1400" dirty="0"/>
            </a:p>
          </p:txBody>
        </p:sp>
        <p:sp>
          <p:nvSpPr>
            <p:cNvPr id="52" name="Arrow: Right 51">
              <a:extLst>
                <a:ext uri="{FF2B5EF4-FFF2-40B4-BE49-F238E27FC236}">
                  <a16:creationId xmlns:a16="http://schemas.microsoft.com/office/drawing/2014/main" id="{1777AF27-95CC-4A81-ADD7-650E6A5A0F99}"/>
                </a:ext>
              </a:extLst>
            </p:cNvPr>
            <p:cNvSpPr/>
            <p:nvPr/>
          </p:nvSpPr>
          <p:spPr>
            <a:xfrm>
              <a:off x="6744072" y="3316714"/>
              <a:ext cx="435144"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DFD8CFA7-441B-4FA5-B2F8-A4464F4F4E18}"/>
                </a:ext>
              </a:extLst>
            </p:cNvPr>
            <p:cNvSpPr/>
            <p:nvPr/>
          </p:nvSpPr>
          <p:spPr>
            <a:xfrm rot="5400000">
              <a:off x="7699610" y="3671225"/>
              <a:ext cx="288163"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24CDC355-6075-4B13-85F1-7B2CCF34E356}"/>
                </a:ext>
              </a:extLst>
            </p:cNvPr>
            <p:cNvSpPr/>
            <p:nvPr/>
          </p:nvSpPr>
          <p:spPr>
            <a:xfrm rot="5400000">
              <a:off x="7699611" y="2940584"/>
              <a:ext cx="288163" cy="26403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Flowchart: Terminator 63">
            <a:extLst>
              <a:ext uri="{FF2B5EF4-FFF2-40B4-BE49-F238E27FC236}">
                <a16:creationId xmlns:a16="http://schemas.microsoft.com/office/drawing/2014/main" id="{9FED7ADD-8C8C-4B8F-9111-6B1E1ED89D6D}"/>
              </a:ext>
            </a:extLst>
          </p:cNvPr>
          <p:cNvSpPr/>
          <p:nvPr/>
        </p:nvSpPr>
        <p:spPr>
          <a:xfrm rot="16200000">
            <a:off x="4007060" y="3162238"/>
            <a:ext cx="1728189" cy="467633"/>
          </a:xfrm>
          <a:prstGeom prst="flowChartTerminato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Configuration and Calibration</a:t>
            </a:r>
          </a:p>
        </p:txBody>
      </p:sp>
      <p:cxnSp>
        <p:nvCxnSpPr>
          <p:cNvPr id="65" name="Straight Arrow Connector 64">
            <a:extLst>
              <a:ext uri="{FF2B5EF4-FFF2-40B4-BE49-F238E27FC236}">
                <a16:creationId xmlns:a16="http://schemas.microsoft.com/office/drawing/2014/main" id="{1F73CD48-D27D-4EBE-A195-9A3A261F1DB9}"/>
              </a:ext>
            </a:extLst>
          </p:cNvPr>
          <p:cNvCxnSpPr>
            <a:cxnSpLocks/>
            <a:stCxn id="64" idx="2"/>
          </p:cNvCxnSpPr>
          <p:nvPr/>
        </p:nvCxnSpPr>
        <p:spPr>
          <a:xfrm>
            <a:off x="5104971" y="3396054"/>
            <a:ext cx="585390" cy="430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ylinder 36">
            <a:extLst>
              <a:ext uri="{FF2B5EF4-FFF2-40B4-BE49-F238E27FC236}">
                <a16:creationId xmlns:a16="http://schemas.microsoft.com/office/drawing/2014/main" id="{AFC3D2B3-25EC-4060-A119-068FF7340C84}"/>
              </a:ext>
            </a:extLst>
          </p:cNvPr>
          <p:cNvSpPr/>
          <p:nvPr/>
        </p:nvSpPr>
        <p:spPr>
          <a:xfrm>
            <a:off x="2880225" y="2913689"/>
            <a:ext cx="1414155" cy="936018"/>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Physical Data</a:t>
            </a:r>
          </a:p>
        </p:txBody>
      </p:sp>
      <p:sp>
        <p:nvSpPr>
          <p:cNvPr id="36" name="Speech Bubble: Rectangle with Corners Rounded 35">
            <a:extLst>
              <a:ext uri="{FF2B5EF4-FFF2-40B4-BE49-F238E27FC236}">
                <a16:creationId xmlns:a16="http://schemas.microsoft.com/office/drawing/2014/main" id="{E29B6457-6028-4FB6-A39C-AFCB933EB8A2}"/>
              </a:ext>
            </a:extLst>
          </p:cNvPr>
          <p:cNvSpPr/>
          <p:nvPr/>
        </p:nvSpPr>
        <p:spPr>
          <a:xfrm>
            <a:off x="9264357" y="2720704"/>
            <a:ext cx="1944211" cy="1152124"/>
          </a:xfrm>
          <a:prstGeom prst="wedgeRoundRectCallout">
            <a:avLst>
              <a:gd name="adj1" fmla="val -61295"/>
              <a:gd name="adj2" fmla="val 124162"/>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38" name="Speech Bubble: Rectangle with Corners Rounded 37">
            <a:extLst>
              <a:ext uri="{FF2B5EF4-FFF2-40B4-BE49-F238E27FC236}">
                <a16:creationId xmlns:a16="http://schemas.microsoft.com/office/drawing/2014/main" id="{38370911-D132-462E-8B8C-5E74DD8232D4}"/>
              </a:ext>
            </a:extLst>
          </p:cNvPr>
          <p:cNvSpPr/>
          <p:nvPr/>
        </p:nvSpPr>
        <p:spPr>
          <a:xfrm>
            <a:off x="9264357" y="2649759"/>
            <a:ext cx="2160235" cy="1478978"/>
          </a:xfrm>
          <a:prstGeom prst="wedgeRoundRectCallout">
            <a:avLst>
              <a:gd name="adj1" fmla="val -61364"/>
              <a:gd name="adj2" fmla="val -90962"/>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Power User with IT Support can expand the range of standard input and output</a:t>
            </a:r>
          </a:p>
        </p:txBody>
      </p:sp>
    </p:spTree>
    <p:extLst>
      <p:ext uri="{BB962C8B-B14F-4D97-AF65-F5344CB8AC3E}">
        <p14:creationId xmlns:p14="http://schemas.microsoft.com/office/powerpoint/2010/main" val="706196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86383DA-9574-49E0-8CB1-7D4D715A4916}"/>
              </a:ext>
            </a:extLst>
          </p:cNvPr>
          <p:cNvSpPr/>
          <p:nvPr/>
        </p:nvSpPr>
        <p:spPr>
          <a:xfrm>
            <a:off x="2135560" y="1563447"/>
            <a:ext cx="9145016" cy="359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Modeling </a:t>
            </a:r>
          </a:p>
          <a:p>
            <a:r>
              <a:rPr lang="en-US" dirty="0"/>
              <a:t>Framework</a:t>
            </a:r>
          </a:p>
        </p:txBody>
      </p:sp>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a:xfrm>
            <a:off x="228600" y="365125"/>
            <a:ext cx="4473521" cy="1325563"/>
          </a:xfrm>
        </p:spPr>
        <p:txBody>
          <a:bodyPr>
            <a:normAutofit/>
          </a:bodyPr>
          <a:lstStyle/>
          <a:p>
            <a:r>
              <a:rPr lang="en-US" sz="3200" dirty="0"/>
              <a:t>Multiple Models in a Framework</a:t>
            </a:r>
          </a:p>
        </p:txBody>
      </p:sp>
      <p:sp>
        <p:nvSpPr>
          <p:cNvPr id="3" name="Text Placeholder 2">
            <a:extLst>
              <a:ext uri="{FF2B5EF4-FFF2-40B4-BE49-F238E27FC236}">
                <a16:creationId xmlns:a16="http://schemas.microsoft.com/office/drawing/2014/main" id="{02D1BADB-AADB-48B9-885E-B73EDA3C21F4}"/>
              </a:ext>
            </a:extLst>
          </p:cNvPr>
          <p:cNvSpPr>
            <a:spLocks noGrp="1"/>
          </p:cNvSpPr>
          <p:nvPr>
            <p:ph type="body" sz="quarter" idx="14"/>
          </p:nvPr>
        </p:nvSpPr>
        <p:spPr/>
        <p:txBody>
          <a:bodyPr/>
          <a:lstStyle/>
          <a:p>
            <a:endParaRPr lang="en-US"/>
          </a:p>
        </p:txBody>
      </p:sp>
      <p:sp>
        <p:nvSpPr>
          <p:cNvPr id="9" name="Cylinder 8">
            <a:extLst>
              <a:ext uri="{FF2B5EF4-FFF2-40B4-BE49-F238E27FC236}">
                <a16:creationId xmlns:a16="http://schemas.microsoft.com/office/drawing/2014/main" id="{D5BE271B-B9AA-431D-91CA-B0CC3E1067A5}"/>
              </a:ext>
            </a:extLst>
          </p:cNvPr>
          <p:cNvSpPr/>
          <p:nvPr/>
        </p:nvSpPr>
        <p:spPr>
          <a:xfrm>
            <a:off x="4871864"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Historical Observations</a:t>
            </a:r>
          </a:p>
        </p:txBody>
      </p:sp>
      <p:sp>
        <p:nvSpPr>
          <p:cNvPr id="10" name="Cylinder 9">
            <a:extLst>
              <a:ext uri="{FF2B5EF4-FFF2-40B4-BE49-F238E27FC236}">
                <a16:creationId xmlns:a16="http://schemas.microsoft.com/office/drawing/2014/main" id="{1F4C8CBB-60A3-4391-A893-C39C8CFCB94B}"/>
              </a:ext>
            </a:extLst>
          </p:cNvPr>
          <p:cNvSpPr/>
          <p:nvPr/>
        </p:nvSpPr>
        <p:spPr>
          <a:xfrm>
            <a:off x="6537886"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Forecasted Conditions</a:t>
            </a:r>
          </a:p>
        </p:txBody>
      </p:sp>
      <p:sp>
        <p:nvSpPr>
          <p:cNvPr id="11" name="Cylinder 10">
            <a:extLst>
              <a:ext uri="{FF2B5EF4-FFF2-40B4-BE49-F238E27FC236}">
                <a16:creationId xmlns:a16="http://schemas.microsoft.com/office/drawing/2014/main" id="{24EA02A3-3ADA-4A40-9CB0-2D9073FD86E6}"/>
              </a:ext>
            </a:extLst>
          </p:cNvPr>
          <p:cNvSpPr/>
          <p:nvPr/>
        </p:nvSpPr>
        <p:spPr>
          <a:xfrm>
            <a:off x="8203908"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Planning Studies</a:t>
            </a:r>
          </a:p>
        </p:txBody>
      </p:sp>
      <p:sp>
        <p:nvSpPr>
          <p:cNvPr id="15" name="Cylinder 14">
            <a:extLst>
              <a:ext uri="{FF2B5EF4-FFF2-40B4-BE49-F238E27FC236}">
                <a16:creationId xmlns:a16="http://schemas.microsoft.com/office/drawing/2014/main" id="{E01921FB-5ACC-4C0B-BEED-37B09CC22199}"/>
              </a:ext>
            </a:extLst>
          </p:cNvPr>
          <p:cNvSpPr/>
          <p:nvPr/>
        </p:nvSpPr>
        <p:spPr>
          <a:xfrm>
            <a:off x="8377167" y="5631942"/>
            <a:ext cx="1440160" cy="720080"/>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Output Repository</a:t>
            </a:r>
          </a:p>
        </p:txBody>
      </p:sp>
      <p:sp>
        <p:nvSpPr>
          <p:cNvPr id="16" name="Flowchart: Multidocument 15">
            <a:extLst>
              <a:ext uri="{FF2B5EF4-FFF2-40B4-BE49-F238E27FC236}">
                <a16:creationId xmlns:a16="http://schemas.microsoft.com/office/drawing/2014/main" id="{F9E5B13E-3500-4139-A84B-4EE190A30810}"/>
              </a:ext>
            </a:extLst>
          </p:cNvPr>
          <p:cNvSpPr/>
          <p:nvPr/>
        </p:nvSpPr>
        <p:spPr>
          <a:xfrm>
            <a:off x="6337853" y="5602637"/>
            <a:ext cx="1728192" cy="778691"/>
          </a:xfrm>
          <a:prstGeom prst="flowChartMulti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Reports</a:t>
            </a:r>
          </a:p>
        </p:txBody>
      </p:sp>
      <p:sp>
        <p:nvSpPr>
          <p:cNvPr id="18" name="Flowchart: Document 17">
            <a:extLst>
              <a:ext uri="{FF2B5EF4-FFF2-40B4-BE49-F238E27FC236}">
                <a16:creationId xmlns:a16="http://schemas.microsoft.com/office/drawing/2014/main" id="{3CA8AD67-2ACE-42E2-B52C-997ED08927BB}"/>
              </a:ext>
            </a:extLst>
          </p:cNvPr>
          <p:cNvSpPr/>
          <p:nvPr/>
        </p:nvSpPr>
        <p:spPr>
          <a:xfrm>
            <a:off x="4442555" y="5676875"/>
            <a:ext cx="1584176" cy="630215"/>
          </a:xfrm>
          <a:prstGeom prst="flowChart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Visualization</a:t>
            </a:r>
          </a:p>
        </p:txBody>
      </p:sp>
      <p:sp>
        <p:nvSpPr>
          <p:cNvPr id="20" name="Flowchart: Preparation 19">
            <a:extLst>
              <a:ext uri="{FF2B5EF4-FFF2-40B4-BE49-F238E27FC236}">
                <a16:creationId xmlns:a16="http://schemas.microsoft.com/office/drawing/2014/main" id="{8B1334EB-B867-4D5C-A34E-E8AE0F9D8069}"/>
              </a:ext>
            </a:extLst>
          </p:cNvPr>
          <p:cNvSpPr/>
          <p:nvPr/>
        </p:nvSpPr>
        <p:spPr>
          <a:xfrm>
            <a:off x="8949716" y="1775272"/>
            <a:ext cx="2141440" cy="462039"/>
          </a:xfrm>
          <a:prstGeom prst="flowChartPreparati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Pre-Processing</a:t>
            </a:r>
          </a:p>
        </p:txBody>
      </p:sp>
      <p:cxnSp>
        <p:nvCxnSpPr>
          <p:cNvPr id="28" name="Straight Arrow Connector 27">
            <a:extLst>
              <a:ext uri="{FF2B5EF4-FFF2-40B4-BE49-F238E27FC236}">
                <a16:creationId xmlns:a16="http://schemas.microsoft.com/office/drawing/2014/main" id="{97237353-7AC8-483E-A976-A0D53E2BA212}"/>
              </a:ext>
            </a:extLst>
          </p:cNvPr>
          <p:cNvCxnSpPr>
            <a:cxnSpLocks/>
            <a:stCxn id="10" idx="3"/>
          </p:cNvCxnSpPr>
          <p:nvPr/>
        </p:nvCxnSpPr>
        <p:spPr>
          <a:xfrm>
            <a:off x="7113950" y="1122041"/>
            <a:ext cx="0" cy="68761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5BD7EB-04F3-4BE7-9E18-2B52C450B650}"/>
              </a:ext>
            </a:extLst>
          </p:cNvPr>
          <p:cNvCxnSpPr>
            <a:cxnSpLocks/>
            <a:stCxn id="9" idx="3"/>
          </p:cNvCxnSpPr>
          <p:nvPr/>
        </p:nvCxnSpPr>
        <p:spPr>
          <a:xfrm>
            <a:off x="5447928" y="1122041"/>
            <a:ext cx="0" cy="68761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8D578C-C5E6-466C-9498-5118361132E9}"/>
              </a:ext>
            </a:extLst>
          </p:cNvPr>
          <p:cNvCxnSpPr>
            <a:cxnSpLocks/>
          </p:cNvCxnSpPr>
          <p:nvPr/>
        </p:nvCxnSpPr>
        <p:spPr>
          <a:xfrm>
            <a:off x="5370047" y="2228713"/>
            <a:ext cx="0" cy="468668"/>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C7CF32-DA17-4304-91FA-AD65B9D4196A}"/>
              </a:ext>
            </a:extLst>
          </p:cNvPr>
          <p:cNvCxnSpPr>
            <a:cxnSpLocks/>
          </p:cNvCxnSpPr>
          <p:nvPr/>
        </p:nvCxnSpPr>
        <p:spPr>
          <a:xfrm>
            <a:off x="9551788" y="4293195"/>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768BCD-D5F5-4A2A-8555-42B5363FA30E}"/>
              </a:ext>
            </a:extLst>
          </p:cNvPr>
          <p:cNvCxnSpPr>
            <a:cxnSpLocks/>
            <a:endCxn id="16" idx="0"/>
          </p:cNvCxnSpPr>
          <p:nvPr/>
        </p:nvCxnSpPr>
        <p:spPr>
          <a:xfrm>
            <a:off x="7320842" y="5058706"/>
            <a:ext cx="0" cy="54393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E8E5C-A1E0-4C23-ABFD-70B1C45AC1A9}"/>
              </a:ext>
            </a:extLst>
          </p:cNvPr>
          <p:cNvCxnSpPr>
            <a:cxnSpLocks/>
            <a:endCxn id="15" idx="1"/>
          </p:cNvCxnSpPr>
          <p:nvPr/>
        </p:nvCxnSpPr>
        <p:spPr>
          <a:xfrm>
            <a:off x="9097247" y="5066961"/>
            <a:ext cx="0" cy="56498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6DF318A-9085-4387-A1CB-F55DB2ED95FA}"/>
              </a:ext>
            </a:extLst>
          </p:cNvPr>
          <p:cNvCxnSpPr>
            <a:cxnSpLocks/>
            <a:endCxn id="18" idx="0"/>
          </p:cNvCxnSpPr>
          <p:nvPr/>
        </p:nvCxnSpPr>
        <p:spPr>
          <a:xfrm>
            <a:off x="5225968" y="5099429"/>
            <a:ext cx="8675" cy="577446"/>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ylinder 73">
            <a:extLst>
              <a:ext uri="{FF2B5EF4-FFF2-40B4-BE49-F238E27FC236}">
                <a16:creationId xmlns:a16="http://schemas.microsoft.com/office/drawing/2014/main" id="{E269B635-E8BF-4D74-9875-63A244C3750B}"/>
              </a:ext>
            </a:extLst>
          </p:cNvPr>
          <p:cNvSpPr/>
          <p:nvPr/>
        </p:nvSpPr>
        <p:spPr>
          <a:xfrm>
            <a:off x="9869930" y="434430"/>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Other Sources</a:t>
            </a:r>
          </a:p>
        </p:txBody>
      </p:sp>
      <p:cxnSp>
        <p:nvCxnSpPr>
          <p:cNvPr id="75" name="Straight Arrow Connector 74">
            <a:extLst>
              <a:ext uri="{FF2B5EF4-FFF2-40B4-BE49-F238E27FC236}">
                <a16:creationId xmlns:a16="http://schemas.microsoft.com/office/drawing/2014/main" id="{B0E3CBCD-A87A-4314-BE4F-1DD8D55FFFF2}"/>
              </a:ext>
            </a:extLst>
          </p:cNvPr>
          <p:cNvCxnSpPr>
            <a:cxnSpLocks/>
            <a:stCxn id="74" idx="3"/>
          </p:cNvCxnSpPr>
          <p:nvPr/>
        </p:nvCxnSpPr>
        <p:spPr>
          <a:xfrm>
            <a:off x="10445994" y="1122041"/>
            <a:ext cx="21421" cy="661829"/>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ylinder 76">
            <a:extLst>
              <a:ext uri="{FF2B5EF4-FFF2-40B4-BE49-F238E27FC236}">
                <a16:creationId xmlns:a16="http://schemas.microsoft.com/office/drawing/2014/main" id="{DA934909-645B-49B5-96C1-34CE4E01D372}"/>
              </a:ext>
            </a:extLst>
          </p:cNvPr>
          <p:cNvSpPr/>
          <p:nvPr/>
        </p:nvSpPr>
        <p:spPr>
          <a:xfrm>
            <a:off x="10128448" y="5631942"/>
            <a:ext cx="1440160" cy="720080"/>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Export</a:t>
            </a:r>
          </a:p>
          <a:p>
            <a:pPr algn="ctr"/>
            <a:r>
              <a:rPr lang="en-US" sz="1400" dirty="0"/>
              <a:t>Excel, CSV, DSS…</a:t>
            </a:r>
          </a:p>
        </p:txBody>
      </p:sp>
      <p:cxnSp>
        <p:nvCxnSpPr>
          <p:cNvPr id="78" name="Straight Arrow Connector 77">
            <a:extLst>
              <a:ext uri="{FF2B5EF4-FFF2-40B4-BE49-F238E27FC236}">
                <a16:creationId xmlns:a16="http://schemas.microsoft.com/office/drawing/2014/main" id="{1DE6771B-9374-42E6-ABDE-A24E6870E476}"/>
              </a:ext>
            </a:extLst>
          </p:cNvPr>
          <p:cNvCxnSpPr>
            <a:cxnSpLocks/>
          </p:cNvCxnSpPr>
          <p:nvPr/>
        </p:nvCxnSpPr>
        <p:spPr>
          <a:xfrm>
            <a:off x="10618849" y="5050108"/>
            <a:ext cx="0" cy="626767"/>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Flowchart: Preparation 57">
            <a:extLst>
              <a:ext uri="{FF2B5EF4-FFF2-40B4-BE49-F238E27FC236}">
                <a16:creationId xmlns:a16="http://schemas.microsoft.com/office/drawing/2014/main" id="{1E0EAC5A-814B-42B9-91FD-28C1D8B8FF79}"/>
              </a:ext>
            </a:extLst>
          </p:cNvPr>
          <p:cNvSpPr/>
          <p:nvPr/>
        </p:nvSpPr>
        <p:spPr>
          <a:xfrm>
            <a:off x="3672968" y="1775272"/>
            <a:ext cx="2141440" cy="462039"/>
          </a:xfrm>
          <a:prstGeom prst="flowChartPreparati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Pre-Processing</a:t>
            </a:r>
          </a:p>
        </p:txBody>
      </p:sp>
      <p:sp>
        <p:nvSpPr>
          <p:cNvPr id="45" name="Rectangle 44">
            <a:extLst>
              <a:ext uri="{FF2B5EF4-FFF2-40B4-BE49-F238E27FC236}">
                <a16:creationId xmlns:a16="http://schemas.microsoft.com/office/drawing/2014/main" id="{1C4FAB4B-F62B-4327-BCC2-CC5A8CEEA1E6}"/>
              </a:ext>
            </a:extLst>
          </p:cNvPr>
          <p:cNvSpPr/>
          <p:nvPr/>
        </p:nvSpPr>
        <p:spPr>
          <a:xfrm>
            <a:off x="4151784" y="1783870"/>
            <a:ext cx="6480720" cy="4448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50000"/>
                  </a:schemeClr>
                </a:solidFill>
              </a:rPr>
              <a:t>Automated Pre-Processing</a:t>
            </a:r>
          </a:p>
        </p:txBody>
      </p:sp>
      <p:sp>
        <p:nvSpPr>
          <p:cNvPr id="88" name="Flowchart: Preparation 87">
            <a:extLst>
              <a:ext uri="{FF2B5EF4-FFF2-40B4-BE49-F238E27FC236}">
                <a16:creationId xmlns:a16="http://schemas.microsoft.com/office/drawing/2014/main" id="{DD2270D9-287F-44FA-BCF2-929BCD6DDD17}"/>
              </a:ext>
            </a:extLst>
          </p:cNvPr>
          <p:cNvSpPr/>
          <p:nvPr/>
        </p:nvSpPr>
        <p:spPr>
          <a:xfrm>
            <a:off x="8949716" y="4596667"/>
            <a:ext cx="2141440" cy="462039"/>
          </a:xfrm>
          <a:prstGeom prst="flowChartPreparat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Pre-Processing</a:t>
            </a:r>
          </a:p>
        </p:txBody>
      </p:sp>
      <p:sp>
        <p:nvSpPr>
          <p:cNvPr id="89" name="Flowchart: Preparation 88">
            <a:extLst>
              <a:ext uri="{FF2B5EF4-FFF2-40B4-BE49-F238E27FC236}">
                <a16:creationId xmlns:a16="http://schemas.microsoft.com/office/drawing/2014/main" id="{1C388CEA-57F2-476B-94A1-2E3FC2D5197D}"/>
              </a:ext>
            </a:extLst>
          </p:cNvPr>
          <p:cNvSpPr/>
          <p:nvPr/>
        </p:nvSpPr>
        <p:spPr>
          <a:xfrm>
            <a:off x="3672968" y="4596667"/>
            <a:ext cx="2141440" cy="462039"/>
          </a:xfrm>
          <a:prstGeom prst="flowChartPreparat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Automated Pre-Processing</a:t>
            </a:r>
          </a:p>
        </p:txBody>
      </p:sp>
      <p:sp>
        <p:nvSpPr>
          <p:cNvPr id="90" name="Rectangle 89">
            <a:extLst>
              <a:ext uri="{FF2B5EF4-FFF2-40B4-BE49-F238E27FC236}">
                <a16:creationId xmlns:a16="http://schemas.microsoft.com/office/drawing/2014/main" id="{5A2ABECC-FAFF-43C9-9406-A7D712AB90DF}"/>
              </a:ext>
            </a:extLst>
          </p:cNvPr>
          <p:cNvSpPr/>
          <p:nvPr/>
        </p:nvSpPr>
        <p:spPr>
          <a:xfrm>
            <a:off x="4151784" y="4605265"/>
            <a:ext cx="6480720" cy="4448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50000"/>
                  </a:schemeClr>
                </a:solidFill>
              </a:rPr>
              <a:t>Automated Post-Processing</a:t>
            </a:r>
          </a:p>
        </p:txBody>
      </p:sp>
      <p:grpSp>
        <p:nvGrpSpPr>
          <p:cNvPr id="95" name="Group 94">
            <a:extLst>
              <a:ext uri="{FF2B5EF4-FFF2-40B4-BE49-F238E27FC236}">
                <a16:creationId xmlns:a16="http://schemas.microsoft.com/office/drawing/2014/main" id="{1BE7BC8A-7CC2-45CA-B2FC-D0217CA512C3}"/>
              </a:ext>
            </a:extLst>
          </p:cNvPr>
          <p:cNvGrpSpPr/>
          <p:nvPr/>
        </p:nvGrpSpPr>
        <p:grpSpPr>
          <a:xfrm>
            <a:off x="4279276" y="2688841"/>
            <a:ext cx="1535132" cy="756264"/>
            <a:chOff x="6937132" y="2852936"/>
            <a:chExt cx="1535132" cy="756264"/>
          </a:xfrm>
        </p:grpSpPr>
        <p:sp>
          <p:nvSpPr>
            <p:cNvPr id="49" name="Rectangle: Single Corner Snipped 48">
              <a:extLst>
                <a:ext uri="{FF2B5EF4-FFF2-40B4-BE49-F238E27FC236}">
                  <a16:creationId xmlns:a16="http://schemas.microsoft.com/office/drawing/2014/main" id="{3106CB77-4E07-45F7-A128-DB4D7EA2DE57}"/>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400" dirty="0"/>
            </a:p>
          </p:txBody>
        </p:sp>
        <p:sp>
          <p:nvSpPr>
            <p:cNvPr id="50" name="Rectangle: Single Corner Snipped 49">
              <a:extLst>
                <a:ext uri="{FF2B5EF4-FFF2-40B4-BE49-F238E27FC236}">
                  <a16:creationId xmlns:a16="http://schemas.microsoft.com/office/drawing/2014/main" id="{5DE66DB6-3BCF-4217-8C8F-DC52F501096A}"/>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p:txBody>
        </p:sp>
        <p:sp>
          <p:nvSpPr>
            <p:cNvPr id="51" name="Rectangle: Single Corner Snipped 50">
              <a:extLst>
                <a:ext uri="{FF2B5EF4-FFF2-40B4-BE49-F238E27FC236}">
                  <a16:creationId xmlns:a16="http://schemas.microsoft.com/office/drawing/2014/main" id="{8B479955-9E57-4512-9BA4-F1E61157150B}"/>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a:p>
              <a:endParaRPr lang="en-US" sz="1400" dirty="0"/>
            </a:p>
          </p:txBody>
        </p:sp>
        <p:sp>
          <p:nvSpPr>
            <p:cNvPr id="48" name="Rectangle 47">
              <a:extLst>
                <a:ext uri="{FF2B5EF4-FFF2-40B4-BE49-F238E27FC236}">
                  <a16:creationId xmlns:a16="http://schemas.microsoft.com/office/drawing/2014/main" id="{4B3D481F-F6EF-43FF-9249-EBFE28B2DE0D}"/>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 1</a:t>
              </a:r>
            </a:p>
          </p:txBody>
        </p:sp>
      </p:grpSp>
      <p:grpSp>
        <p:nvGrpSpPr>
          <p:cNvPr id="96" name="Group 95">
            <a:extLst>
              <a:ext uri="{FF2B5EF4-FFF2-40B4-BE49-F238E27FC236}">
                <a16:creationId xmlns:a16="http://schemas.microsoft.com/office/drawing/2014/main" id="{CEE1AE32-1EF8-40AB-A8D2-C9A1E4963DD0}"/>
              </a:ext>
            </a:extLst>
          </p:cNvPr>
          <p:cNvGrpSpPr/>
          <p:nvPr/>
        </p:nvGrpSpPr>
        <p:grpSpPr>
          <a:xfrm>
            <a:off x="6240016" y="2697381"/>
            <a:ext cx="1535132" cy="756264"/>
            <a:chOff x="6937132" y="2852936"/>
            <a:chExt cx="1535132" cy="756264"/>
          </a:xfrm>
        </p:grpSpPr>
        <p:sp>
          <p:nvSpPr>
            <p:cNvPr id="97" name="Rectangle: Single Corner Snipped 96">
              <a:extLst>
                <a:ext uri="{FF2B5EF4-FFF2-40B4-BE49-F238E27FC236}">
                  <a16:creationId xmlns:a16="http://schemas.microsoft.com/office/drawing/2014/main" id="{AE781FDD-58AD-42ED-8F95-539359644CFB}"/>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400" dirty="0"/>
            </a:p>
          </p:txBody>
        </p:sp>
        <p:sp>
          <p:nvSpPr>
            <p:cNvPr id="98" name="Rectangle: Single Corner Snipped 97">
              <a:extLst>
                <a:ext uri="{FF2B5EF4-FFF2-40B4-BE49-F238E27FC236}">
                  <a16:creationId xmlns:a16="http://schemas.microsoft.com/office/drawing/2014/main" id="{BBA6EB59-100E-4711-94ED-BFD03DC80859}"/>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p:txBody>
        </p:sp>
        <p:sp>
          <p:nvSpPr>
            <p:cNvPr id="99" name="Rectangle: Single Corner Snipped 98">
              <a:extLst>
                <a:ext uri="{FF2B5EF4-FFF2-40B4-BE49-F238E27FC236}">
                  <a16:creationId xmlns:a16="http://schemas.microsoft.com/office/drawing/2014/main" id="{1E745498-FF47-4937-93B6-5DF80365FBA1}"/>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a:p>
              <a:endParaRPr lang="en-US" sz="1400" dirty="0"/>
            </a:p>
          </p:txBody>
        </p:sp>
        <p:sp>
          <p:nvSpPr>
            <p:cNvPr id="100" name="Rectangle 99">
              <a:extLst>
                <a:ext uri="{FF2B5EF4-FFF2-40B4-BE49-F238E27FC236}">
                  <a16:creationId xmlns:a16="http://schemas.microsoft.com/office/drawing/2014/main" id="{C525EC1E-1C4D-4AFD-A27B-85F2A8B9F016}"/>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 2</a:t>
              </a:r>
            </a:p>
          </p:txBody>
        </p:sp>
      </p:grpSp>
      <p:grpSp>
        <p:nvGrpSpPr>
          <p:cNvPr id="101" name="Group 100">
            <a:extLst>
              <a:ext uri="{FF2B5EF4-FFF2-40B4-BE49-F238E27FC236}">
                <a16:creationId xmlns:a16="http://schemas.microsoft.com/office/drawing/2014/main" id="{35DEF8C3-1D34-4A19-98C7-0B3B0A1FCCB8}"/>
              </a:ext>
            </a:extLst>
          </p:cNvPr>
          <p:cNvGrpSpPr/>
          <p:nvPr/>
        </p:nvGrpSpPr>
        <p:grpSpPr>
          <a:xfrm>
            <a:off x="8472264" y="2528720"/>
            <a:ext cx="1535132" cy="756264"/>
            <a:chOff x="6937132" y="2852936"/>
            <a:chExt cx="1535132" cy="756264"/>
          </a:xfrm>
        </p:grpSpPr>
        <p:sp>
          <p:nvSpPr>
            <p:cNvPr id="102" name="Rectangle: Single Corner Snipped 101">
              <a:extLst>
                <a:ext uri="{FF2B5EF4-FFF2-40B4-BE49-F238E27FC236}">
                  <a16:creationId xmlns:a16="http://schemas.microsoft.com/office/drawing/2014/main" id="{A46EF1A9-3FC4-46D3-866C-C0AEBD92CE5B}"/>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400" dirty="0"/>
            </a:p>
          </p:txBody>
        </p:sp>
        <p:sp>
          <p:nvSpPr>
            <p:cNvPr id="103" name="Rectangle: Single Corner Snipped 102">
              <a:extLst>
                <a:ext uri="{FF2B5EF4-FFF2-40B4-BE49-F238E27FC236}">
                  <a16:creationId xmlns:a16="http://schemas.microsoft.com/office/drawing/2014/main" id="{D24D114A-B3FE-4C14-BFE2-CFF1978E2A0A}"/>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p:txBody>
        </p:sp>
        <p:sp>
          <p:nvSpPr>
            <p:cNvPr id="104" name="Rectangle: Single Corner Snipped 103">
              <a:extLst>
                <a:ext uri="{FF2B5EF4-FFF2-40B4-BE49-F238E27FC236}">
                  <a16:creationId xmlns:a16="http://schemas.microsoft.com/office/drawing/2014/main" id="{BF3CF0EC-0B4C-4673-8CB6-8B68F48D6CC0}"/>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a:p>
              <a:endParaRPr lang="en-US" sz="1400" dirty="0"/>
            </a:p>
          </p:txBody>
        </p:sp>
        <p:sp>
          <p:nvSpPr>
            <p:cNvPr id="105" name="Rectangle 104">
              <a:extLst>
                <a:ext uri="{FF2B5EF4-FFF2-40B4-BE49-F238E27FC236}">
                  <a16:creationId xmlns:a16="http://schemas.microsoft.com/office/drawing/2014/main" id="{3900C3B9-F17C-4C51-A663-70ADB8FDDFB0}"/>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 3</a:t>
              </a:r>
            </a:p>
          </p:txBody>
        </p:sp>
      </p:grpSp>
      <p:grpSp>
        <p:nvGrpSpPr>
          <p:cNvPr id="106" name="Group 105">
            <a:extLst>
              <a:ext uri="{FF2B5EF4-FFF2-40B4-BE49-F238E27FC236}">
                <a16:creationId xmlns:a16="http://schemas.microsoft.com/office/drawing/2014/main" id="{49F237B8-77DA-45DB-ADFD-69A36A720A3D}"/>
              </a:ext>
            </a:extLst>
          </p:cNvPr>
          <p:cNvGrpSpPr/>
          <p:nvPr/>
        </p:nvGrpSpPr>
        <p:grpSpPr>
          <a:xfrm>
            <a:off x="8516197" y="3573016"/>
            <a:ext cx="1535132" cy="756264"/>
            <a:chOff x="6937132" y="2852936"/>
            <a:chExt cx="1535132" cy="756264"/>
          </a:xfrm>
        </p:grpSpPr>
        <p:sp>
          <p:nvSpPr>
            <p:cNvPr id="107" name="Rectangle: Single Corner Snipped 106">
              <a:extLst>
                <a:ext uri="{FF2B5EF4-FFF2-40B4-BE49-F238E27FC236}">
                  <a16:creationId xmlns:a16="http://schemas.microsoft.com/office/drawing/2014/main" id="{CCE78963-999E-474D-8068-A75D394545D5}"/>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400" dirty="0"/>
            </a:p>
          </p:txBody>
        </p:sp>
        <p:sp>
          <p:nvSpPr>
            <p:cNvPr id="108" name="Rectangle: Single Corner Snipped 107">
              <a:extLst>
                <a:ext uri="{FF2B5EF4-FFF2-40B4-BE49-F238E27FC236}">
                  <a16:creationId xmlns:a16="http://schemas.microsoft.com/office/drawing/2014/main" id="{E8BDF4EC-41C6-48F1-A545-9BC65C6FB952}"/>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p:txBody>
        </p:sp>
        <p:sp>
          <p:nvSpPr>
            <p:cNvPr id="109" name="Rectangle: Single Corner Snipped 108">
              <a:extLst>
                <a:ext uri="{FF2B5EF4-FFF2-40B4-BE49-F238E27FC236}">
                  <a16:creationId xmlns:a16="http://schemas.microsoft.com/office/drawing/2014/main" id="{04075047-72DF-4A92-9590-095DCF49D03F}"/>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400" dirty="0"/>
                <a:t>		</a:t>
              </a:r>
            </a:p>
            <a:p>
              <a:endParaRPr lang="en-US" sz="1400" dirty="0"/>
            </a:p>
          </p:txBody>
        </p:sp>
        <p:sp>
          <p:nvSpPr>
            <p:cNvPr id="110" name="Rectangle 109">
              <a:extLst>
                <a:ext uri="{FF2B5EF4-FFF2-40B4-BE49-F238E27FC236}">
                  <a16:creationId xmlns:a16="http://schemas.microsoft.com/office/drawing/2014/main" id="{BAD9BA65-F63E-4050-B5D3-92A21BEA21ED}"/>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t>Model 4</a:t>
              </a:r>
            </a:p>
          </p:txBody>
        </p:sp>
      </p:grpSp>
      <p:cxnSp>
        <p:nvCxnSpPr>
          <p:cNvPr id="112" name="Straight Arrow Connector 111">
            <a:extLst>
              <a:ext uri="{FF2B5EF4-FFF2-40B4-BE49-F238E27FC236}">
                <a16:creationId xmlns:a16="http://schemas.microsoft.com/office/drawing/2014/main" id="{9621DA63-B5E7-43FF-8859-9B8BD4654E09}"/>
              </a:ext>
            </a:extLst>
          </p:cNvPr>
          <p:cNvCxnSpPr>
            <a:cxnSpLocks/>
          </p:cNvCxnSpPr>
          <p:nvPr/>
        </p:nvCxnSpPr>
        <p:spPr>
          <a:xfrm>
            <a:off x="5364174" y="3453645"/>
            <a:ext cx="11746" cy="115162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4450E95-019C-4FAE-83D0-DE5161DB8F0A}"/>
              </a:ext>
            </a:extLst>
          </p:cNvPr>
          <p:cNvCxnSpPr>
            <a:cxnSpLocks/>
          </p:cNvCxnSpPr>
          <p:nvPr/>
        </p:nvCxnSpPr>
        <p:spPr>
          <a:xfrm>
            <a:off x="7244501" y="2237311"/>
            <a:ext cx="0" cy="46007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D52D275-50F6-41E9-9CBD-B0C51F622F6A}"/>
              </a:ext>
            </a:extLst>
          </p:cNvPr>
          <p:cNvCxnSpPr>
            <a:cxnSpLocks/>
          </p:cNvCxnSpPr>
          <p:nvPr/>
        </p:nvCxnSpPr>
        <p:spPr>
          <a:xfrm>
            <a:off x="7238628" y="3462243"/>
            <a:ext cx="11746" cy="115162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05A042B-2639-4B4F-85A2-5E1188C149ED}"/>
              </a:ext>
            </a:extLst>
          </p:cNvPr>
          <p:cNvCxnSpPr>
            <a:cxnSpLocks/>
          </p:cNvCxnSpPr>
          <p:nvPr/>
        </p:nvCxnSpPr>
        <p:spPr>
          <a:xfrm>
            <a:off x="9551788" y="3277264"/>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CD989AE-D1ED-4947-AEB5-B78F9FF6F5D5}"/>
              </a:ext>
            </a:extLst>
          </p:cNvPr>
          <p:cNvCxnSpPr>
            <a:cxnSpLocks/>
          </p:cNvCxnSpPr>
          <p:nvPr/>
        </p:nvCxnSpPr>
        <p:spPr>
          <a:xfrm>
            <a:off x="9551788" y="2237311"/>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3B7021C-C066-49B0-BB74-7EF18B301D84}"/>
              </a:ext>
            </a:extLst>
          </p:cNvPr>
          <p:cNvCxnSpPr>
            <a:cxnSpLocks/>
          </p:cNvCxnSpPr>
          <p:nvPr/>
        </p:nvCxnSpPr>
        <p:spPr>
          <a:xfrm>
            <a:off x="8788589" y="1131427"/>
            <a:ext cx="20775" cy="641873"/>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39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5336-4BAA-4E0F-A3BC-36F2DCE2E8E8}"/>
              </a:ext>
            </a:extLst>
          </p:cNvPr>
          <p:cNvSpPr>
            <a:spLocks noGrp="1"/>
          </p:cNvSpPr>
          <p:nvPr>
            <p:ph type="title"/>
          </p:nvPr>
        </p:nvSpPr>
        <p:spPr>
          <a:xfrm>
            <a:off x="228600" y="365125"/>
            <a:ext cx="11704320" cy="716329"/>
          </a:xfrm>
        </p:spPr>
        <p:txBody>
          <a:bodyPr/>
          <a:lstStyle/>
          <a:p>
            <a:r>
              <a:rPr lang="en-US" dirty="0"/>
              <a:t>Candidate Frameworks</a:t>
            </a:r>
          </a:p>
        </p:txBody>
      </p:sp>
      <p:sp>
        <p:nvSpPr>
          <p:cNvPr id="4" name="Text Placeholder 3">
            <a:extLst>
              <a:ext uri="{FF2B5EF4-FFF2-40B4-BE49-F238E27FC236}">
                <a16:creationId xmlns:a16="http://schemas.microsoft.com/office/drawing/2014/main" id="{0A94E37C-0915-49A8-B81A-7AABAE6A9E94}"/>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4A4343DF-08D1-4568-AB68-4C6D439FC55C}"/>
              </a:ext>
            </a:extLst>
          </p:cNvPr>
          <p:cNvGraphicFramePr>
            <a:graphicFrameLocks noGrp="1"/>
          </p:cNvGraphicFramePr>
          <p:nvPr>
            <p:extLst>
              <p:ext uri="{D42A27DB-BD31-4B8C-83A1-F6EECF244321}">
                <p14:modId xmlns:p14="http://schemas.microsoft.com/office/powerpoint/2010/main" val="2580916939"/>
              </p:ext>
            </p:extLst>
          </p:nvPr>
        </p:nvGraphicFramePr>
        <p:xfrm>
          <a:off x="497646" y="1345223"/>
          <a:ext cx="11187331" cy="4512168"/>
        </p:xfrm>
        <a:graphic>
          <a:graphicData uri="http://schemas.openxmlformats.org/drawingml/2006/table">
            <a:tbl>
              <a:tblPr>
                <a:tableStyleId>{5C22544A-7EE6-4342-B048-85BDC9FD1C3A}</a:tableStyleId>
              </a:tblPr>
              <a:tblGrid>
                <a:gridCol w="1012119">
                  <a:extLst>
                    <a:ext uri="{9D8B030D-6E8A-4147-A177-3AD203B41FA5}">
                      <a16:colId xmlns:a16="http://schemas.microsoft.com/office/drawing/2014/main" val="421849931"/>
                    </a:ext>
                  </a:extLst>
                </a:gridCol>
                <a:gridCol w="1016393">
                  <a:extLst>
                    <a:ext uri="{9D8B030D-6E8A-4147-A177-3AD203B41FA5}">
                      <a16:colId xmlns:a16="http://schemas.microsoft.com/office/drawing/2014/main" val="1006143307"/>
                    </a:ext>
                  </a:extLst>
                </a:gridCol>
                <a:gridCol w="1784426">
                  <a:extLst>
                    <a:ext uri="{9D8B030D-6E8A-4147-A177-3AD203B41FA5}">
                      <a16:colId xmlns:a16="http://schemas.microsoft.com/office/drawing/2014/main" val="933511065"/>
                    </a:ext>
                  </a:extLst>
                </a:gridCol>
                <a:gridCol w="1590265">
                  <a:extLst>
                    <a:ext uri="{9D8B030D-6E8A-4147-A177-3AD203B41FA5}">
                      <a16:colId xmlns:a16="http://schemas.microsoft.com/office/drawing/2014/main" val="3355968821"/>
                    </a:ext>
                  </a:extLst>
                </a:gridCol>
                <a:gridCol w="4049629">
                  <a:extLst>
                    <a:ext uri="{9D8B030D-6E8A-4147-A177-3AD203B41FA5}">
                      <a16:colId xmlns:a16="http://schemas.microsoft.com/office/drawing/2014/main" val="993997080"/>
                    </a:ext>
                  </a:extLst>
                </a:gridCol>
                <a:gridCol w="1734499">
                  <a:extLst>
                    <a:ext uri="{9D8B030D-6E8A-4147-A177-3AD203B41FA5}">
                      <a16:colId xmlns:a16="http://schemas.microsoft.com/office/drawing/2014/main" val="122186778"/>
                    </a:ext>
                  </a:extLst>
                </a:gridCol>
              </a:tblGrid>
              <a:tr h="441585">
                <a:tc>
                  <a:txBody>
                    <a:bodyPr/>
                    <a:lstStyle/>
                    <a:p>
                      <a:pPr algn="l" fontAlgn="b"/>
                      <a:r>
                        <a:rPr lang="en-US" sz="1600" u="none" strike="noStrike" dirty="0">
                          <a:solidFill>
                            <a:schemeClr val="bg1"/>
                          </a:solidFill>
                          <a:effectLst/>
                        </a:rPr>
                        <a:t>Type</a:t>
                      </a:r>
                      <a:endParaRPr lang="en-US" sz="1600" b="0" i="0" u="none" strike="noStrike" dirty="0">
                        <a:solidFill>
                          <a:schemeClr val="bg1"/>
                        </a:solidFill>
                        <a:effectLst/>
                        <a:latin typeface="Calibri" panose="020F0502020204030204" pitchFamily="34" charset="0"/>
                      </a:endParaRPr>
                    </a:p>
                  </a:txBody>
                  <a:tcPr marL="0" marR="0" marT="0" marB="0" anchor="b">
                    <a:solidFill>
                      <a:schemeClr val="accent1"/>
                    </a:solidFill>
                  </a:tcPr>
                </a:tc>
                <a:tc>
                  <a:txBody>
                    <a:bodyPr/>
                    <a:lstStyle/>
                    <a:p>
                      <a:pPr algn="l" fontAlgn="b"/>
                      <a:r>
                        <a:rPr lang="en-US" sz="1600" u="none" strike="noStrike" dirty="0">
                          <a:solidFill>
                            <a:schemeClr val="bg1"/>
                          </a:solidFill>
                          <a:effectLst/>
                        </a:rPr>
                        <a:t>Name</a:t>
                      </a:r>
                      <a:endParaRPr lang="en-US" sz="1600" b="0" i="0" u="none" strike="noStrike" dirty="0">
                        <a:solidFill>
                          <a:schemeClr val="bg1"/>
                        </a:solidFill>
                        <a:effectLst/>
                        <a:latin typeface="Calibri" panose="020F0502020204030204" pitchFamily="34" charset="0"/>
                      </a:endParaRPr>
                    </a:p>
                  </a:txBody>
                  <a:tcPr marL="0" marR="0" marT="0" marB="0" anchor="b">
                    <a:solidFill>
                      <a:schemeClr val="accent1"/>
                    </a:solidFill>
                  </a:tcPr>
                </a:tc>
                <a:tc>
                  <a:txBody>
                    <a:bodyPr/>
                    <a:lstStyle/>
                    <a:p>
                      <a:pPr algn="l" fontAlgn="b"/>
                      <a:r>
                        <a:rPr lang="en-US" sz="1600" u="none" strike="noStrike" dirty="0">
                          <a:solidFill>
                            <a:schemeClr val="bg1"/>
                          </a:solidFill>
                          <a:effectLst/>
                        </a:rPr>
                        <a:t> </a:t>
                      </a:r>
                      <a:endParaRPr lang="en-US" sz="1600" b="0" i="0" u="none" strike="noStrike" dirty="0">
                        <a:solidFill>
                          <a:schemeClr val="bg1"/>
                        </a:solidFill>
                        <a:effectLst/>
                        <a:latin typeface="Calibri" panose="020F0502020204030204" pitchFamily="34" charset="0"/>
                      </a:endParaRPr>
                    </a:p>
                  </a:txBody>
                  <a:tcPr marL="0" marR="0" marT="0" marB="0" anchor="b">
                    <a:solidFill>
                      <a:schemeClr val="accent1"/>
                    </a:solidFill>
                  </a:tcPr>
                </a:tc>
                <a:tc>
                  <a:txBody>
                    <a:bodyPr/>
                    <a:lstStyle/>
                    <a:p>
                      <a:pPr algn="l" fontAlgn="b"/>
                      <a:r>
                        <a:rPr lang="en-US" sz="1600" u="none" strike="noStrike" dirty="0">
                          <a:solidFill>
                            <a:schemeClr val="bg1"/>
                          </a:solidFill>
                          <a:effectLst/>
                        </a:rPr>
                        <a:t>Primary Author</a:t>
                      </a:r>
                      <a:endParaRPr lang="en-US" sz="1600" b="0" i="0" u="none" strike="noStrike" dirty="0">
                        <a:solidFill>
                          <a:schemeClr val="bg1"/>
                        </a:solidFill>
                        <a:effectLst/>
                        <a:latin typeface="Calibri" panose="020F0502020204030204" pitchFamily="34" charset="0"/>
                      </a:endParaRPr>
                    </a:p>
                  </a:txBody>
                  <a:tcPr marL="0" marR="0" marT="0" marB="0" anchor="b">
                    <a:solidFill>
                      <a:schemeClr val="accent1"/>
                    </a:solidFill>
                  </a:tcPr>
                </a:tc>
                <a:tc>
                  <a:txBody>
                    <a:bodyPr/>
                    <a:lstStyle/>
                    <a:p>
                      <a:pPr algn="l" fontAlgn="b"/>
                      <a:r>
                        <a:rPr lang="en-US" sz="1600" u="none" strike="noStrike" dirty="0">
                          <a:solidFill>
                            <a:schemeClr val="bg1"/>
                          </a:solidFill>
                          <a:effectLst/>
                        </a:rPr>
                        <a:t>Description</a:t>
                      </a:r>
                      <a:endParaRPr lang="en-US" sz="1600" b="0" i="0" u="none" strike="noStrike" dirty="0">
                        <a:solidFill>
                          <a:schemeClr val="bg1"/>
                        </a:solidFill>
                        <a:effectLst/>
                        <a:latin typeface="Calibri" panose="020F0502020204030204" pitchFamily="34" charset="0"/>
                      </a:endParaRPr>
                    </a:p>
                  </a:txBody>
                  <a:tcPr marL="0" marR="0" marT="0" marB="0" anchor="b">
                    <a:solidFill>
                      <a:schemeClr val="accent1"/>
                    </a:solidFill>
                  </a:tcPr>
                </a:tc>
                <a:tc>
                  <a:txBody>
                    <a:bodyPr/>
                    <a:lstStyle/>
                    <a:p>
                      <a:pPr algn="l" fontAlgn="b"/>
                      <a:r>
                        <a:rPr lang="en-US" sz="1600" u="none" strike="noStrike" dirty="0">
                          <a:solidFill>
                            <a:schemeClr val="bg1"/>
                          </a:solidFill>
                          <a:effectLst/>
                        </a:rPr>
                        <a:t>Link</a:t>
                      </a:r>
                      <a:endParaRPr lang="en-US" sz="1600" b="0" i="0" u="none" strike="noStrike" dirty="0">
                        <a:solidFill>
                          <a:schemeClr val="bg1"/>
                        </a:solidFill>
                        <a:effectLst/>
                        <a:latin typeface="Calibri" panose="020F0502020204030204" pitchFamily="34" charset="0"/>
                      </a:endParaRPr>
                    </a:p>
                  </a:txBody>
                  <a:tcPr marL="0" marR="0" marT="0" marB="0" anchor="b">
                    <a:solidFill>
                      <a:schemeClr val="accent1"/>
                    </a:solidFill>
                  </a:tcPr>
                </a:tc>
                <a:extLst>
                  <a:ext uri="{0D108BD9-81ED-4DB2-BD59-A6C34878D82A}">
                    <a16:rowId xmlns:a16="http://schemas.microsoft.com/office/drawing/2014/main" val="3664874133"/>
                  </a:ext>
                </a:extLst>
              </a:tr>
              <a:tr h="227049">
                <a:tc rowSpan="2">
                  <a:txBody>
                    <a:bodyPr/>
                    <a:lstStyle/>
                    <a:p>
                      <a:pPr algn="ctr" fontAlgn="ctr"/>
                      <a:r>
                        <a:rPr lang="en-US" sz="1200" u="none" strike="noStrike" dirty="0">
                          <a:effectLst/>
                        </a:rPr>
                        <a:t>Application Programming Interface</a:t>
                      </a:r>
                      <a:endParaRPr lang="en-US" sz="120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b"/>
                      <a:r>
                        <a:rPr lang="en-US" sz="1200" u="none" strike="noStrike" dirty="0" err="1">
                          <a:effectLst/>
                        </a:rPr>
                        <a:t>OpenMI</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tc>
                  <a:txBody>
                    <a:bodyPr/>
                    <a:lstStyle/>
                    <a:p>
                      <a:pPr algn="l" fontAlgn="b"/>
                      <a:r>
                        <a:rPr lang="en-US" sz="1200" u="none" strike="noStrike" dirty="0">
                          <a:effectLst/>
                        </a:rPr>
                        <a:t>Open Modeling Interface</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err="1">
                          <a:effectLst/>
                        </a:rPr>
                        <a:t>OpenMI</a:t>
                      </a:r>
                      <a:r>
                        <a:rPr lang="en-US" sz="1200" u="none" strike="noStrike" dirty="0">
                          <a:effectLst/>
                        </a:rPr>
                        <a:t> Association</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defines API to be implmented by a model</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2"/>
                        </a:rPr>
                        <a:t>https://www.openmi.org/</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3897737258"/>
                  </a:ext>
                </a:extLst>
              </a:tr>
              <a:tr h="264460">
                <a:tc vMerge="1">
                  <a:txBody>
                    <a:bodyPr/>
                    <a:lstStyle/>
                    <a:p>
                      <a:endParaRPr lang="en-US"/>
                    </a:p>
                  </a:txBody>
                  <a:tcPr/>
                </a:tc>
                <a:tc>
                  <a:txBody>
                    <a:bodyPr/>
                    <a:lstStyle/>
                    <a:p>
                      <a:pPr algn="l" fontAlgn="b"/>
                      <a:r>
                        <a:rPr lang="en-US" sz="1200" u="none" strike="noStrike" dirty="0">
                          <a:effectLst/>
                        </a:rPr>
                        <a:t>BMI</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tc>
                  <a:txBody>
                    <a:bodyPr/>
                    <a:lstStyle/>
                    <a:p>
                      <a:pPr algn="l" fontAlgn="b"/>
                      <a:r>
                        <a:rPr lang="en-US" sz="1200" u="none" strike="noStrike" dirty="0">
                          <a:effectLst/>
                        </a:rPr>
                        <a:t>Basic Model Interface</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University of Colorado</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defines API to be implemented by a model "wrapper"</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3"/>
                        </a:rPr>
                        <a:t>https://csdms.colorado.edu/wiki/BMI</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2013640807"/>
                  </a:ext>
                </a:extLst>
              </a:tr>
              <a:tr h="522470">
                <a:tc rowSpan="5">
                  <a:txBody>
                    <a:bodyPr/>
                    <a:lstStyle/>
                    <a:p>
                      <a:pPr algn="ctr" fontAlgn="ctr"/>
                      <a:r>
                        <a:rPr lang="en-US" sz="1200" u="none" strike="noStrike" dirty="0">
                          <a:effectLst/>
                        </a:rPr>
                        <a:t>Software Platform</a:t>
                      </a:r>
                      <a:endParaRPr lang="en-US" sz="1200" b="0" i="0" u="none" strike="noStrike" dirty="0">
                        <a:solidFill>
                          <a:srgbClr val="000000"/>
                        </a:solidFill>
                        <a:effectLst/>
                        <a:latin typeface="Calibri" panose="020F0502020204030204" pitchFamily="34" charset="0"/>
                      </a:endParaRPr>
                    </a:p>
                  </a:txBody>
                  <a:tcPr marL="0" marR="0" marT="0" marB="0" anchor="ctr">
                    <a:solidFill>
                      <a:schemeClr val="accent6">
                        <a:lumMod val="40000"/>
                        <a:lumOff val="60000"/>
                      </a:schemeClr>
                    </a:solidFill>
                  </a:tcPr>
                </a:tc>
                <a:tc>
                  <a:txBody>
                    <a:bodyPr/>
                    <a:lstStyle/>
                    <a:p>
                      <a:pPr algn="l" fontAlgn="b"/>
                      <a:r>
                        <a:rPr lang="en-US" sz="1200" u="none" strike="noStrike" dirty="0">
                          <a:effectLst/>
                        </a:rPr>
                        <a:t>OMS3/</a:t>
                      </a:r>
                      <a:r>
                        <a:rPr lang="en-US" sz="1200" u="none" strike="noStrike" dirty="0" err="1">
                          <a:effectLst/>
                        </a:rPr>
                        <a:t>CSIP</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6">
                        <a:lumMod val="40000"/>
                        <a:lumOff val="60000"/>
                      </a:schemeClr>
                    </a:solidFill>
                  </a:tcPr>
                </a:tc>
                <a:tc>
                  <a:txBody>
                    <a:bodyPr/>
                    <a:lstStyle/>
                    <a:p>
                      <a:pPr algn="l" fontAlgn="b"/>
                      <a:r>
                        <a:rPr lang="en-US" sz="1200" u="none" strike="noStrike" dirty="0">
                          <a:effectLst/>
                        </a:rPr>
                        <a:t>Object Modeling System</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Colorado State University</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interoperable and lightweight modeling framework for component-based model and simulation development on multiple platforms</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4"/>
                        </a:rPr>
                        <a:t>https://alm.engr.colostate.edu/cb/project/oms/</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336617609"/>
                  </a:ext>
                </a:extLst>
              </a:tr>
              <a:tr h="522470">
                <a:tc vMerge="1">
                  <a:txBody>
                    <a:bodyPr/>
                    <a:lstStyle/>
                    <a:p>
                      <a:endParaRPr lang="en-US"/>
                    </a:p>
                  </a:txBody>
                  <a:tcPr/>
                </a:tc>
                <a:tc>
                  <a:txBody>
                    <a:bodyPr/>
                    <a:lstStyle/>
                    <a:p>
                      <a:pPr algn="l" fontAlgn="b"/>
                      <a:r>
                        <a:rPr lang="en-US" sz="1200" u="none" strike="noStrike">
                          <a:effectLst/>
                        </a:rPr>
                        <a:t>ESMF</a:t>
                      </a:r>
                      <a:endParaRPr lang="en-US" sz="1200" b="0" i="0" u="none" strike="noStrike">
                        <a:solidFill>
                          <a:srgbClr val="000000"/>
                        </a:solidFill>
                        <a:effectLst/>
                        <a:latin typeface="Calibri" panose="020F0502020204030204" pitchFamily="34" charset="0"/>
                      </a:endParaRPr>
                    </a:p>
                  </a:txBody>
                  <a:tcPr marL="0" marR="0" marT="0" marB="0" anchor="b">
                    <a:solidFill>
                      <a:schemeClr val="accent6">
                        <a:lumMod val="40000"/>
                        <a:lumOff val="60000"/>
                      </a:schemeClr>
                    </a:solidFill>
                  </a:tcPr>
                </a:tc>
                <a:tc>
                  <a:txBody>
                    <a:bodyPr/>
                    <a:lstStyle/>
                    <a:p>
                      <a:pPr algn="l" fontAlgn="b"/>
                      <a:r>
                        <a:rPr lang="en-US" sz="1200" u="none" strike="noStrike" dirty="0">
                          <a:effectLst/>
                        </a:rPr>
                        <a:t>Earth System Modeling Framework</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NASA, NOAA, </a:t>
                      </a:r>
                      <a:r>
                        <a:rPr lang="en-US" sz="1200" u="none" strike="noStrike" dirty="0" err="1">
                          <a:effectLst/>
                        </a:rPr>
                        <a:t>NCAR</a:t>
                      </a:r>
                      <a:r>
                        <a:rPr lang="en-US" sz="1200" u="none" strike="noStrike" dirty="0">
                          <a:effectLst/>
                        </a:rPr>
                        <a:t>, DoD</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high-performance, flexible software infrastructure for building and coupling weather, climate, and related Earth science applications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5"/>
                        </a:rPr>
                        <a:t>https://earthsystemmodeling.org/</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488009883"/>
                  </a:ext>
                </a:extLst>
              </a:tr>
              <a:tr h="454098">
                <a:tc vMerge="1">
                  <a:txBody>
                    <a:bodyPr/>
                    <a:lstStyle/>
                    <a:p>
                      <a:endParaRPr lang="en-US"/>
                    </a:p>
                  </a:txBody>
                  <a:tcPr/>
                </a:tc>
                <a:tc>
                  <a:txBody>
                    <a:bodyPr/>
                    <a:lstStyle/>
                    <a:p>
                      <a:pPr algn="l" fontAlgn="b"/>
                      <a:r>
                        <a:rPr lang="en-US" sz="1200" u="none" strike="noStrike" dirty="0" err="1">
                          <a:effectLst/>
                        </a:rPr>
                        <a:t>HydroCouple</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6">
                        <a:lumMod val="40000"/>
                        <a:lumOff val="60000"/>
                      </a:schemeClr>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University of Utah</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cross platform component-based modeling framework for integrated modeling for environmental and earth science applications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6"/>
                        </a:rPr>
                        <a:t>http://www.hydrocouple.org/</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2788599846"/>
                  </a:ext>
                </a:extLst>
              </a:tr>
              <a:tr h="393465">
                <a:tc vMerge="1">
                  <a:txBody>
                    <a:bodyPr/>
                    <a:lstStyle/>
                    <a:p>
                      <a:endParaRPr lang="en-US"/>
                    </a:p>
                  </a:txBody>
                  <a:tcPr/>
                </a:tc>
                <a:tc>
                  <a:txBody>
                    <a:bodyPr/>
                    <a:lstStyle/>
                    <a:p>
                      <a:pPr algn="l" fontAlgn="b"/>
                      <a:r>
                        <a:rPr lang="en-US" sz="1200" u="none" strike="noStrike" dirty="0" err="1">
                          <a:effectLst/>
                        </a:rPr>
                        <a:t>CSDMS</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6">
                        <a:lumMod val="40000"/>
                        <a:lumOff val="60000"/>
                      </a:schemeClr>
                    </a:solidFill>
                  </a:tcPr>
                </a:tc>
                <a:tc>
                  <a:txBody>
                    <a:bodyPr/>
                    <a:lstStyle/>
                    <a:p>
                      <a:pPr algn="l" fontAlgn="b"/>
                      <a:r>
                        <a:rPr lang="en-US" sz="1200" u="none" strike="noStrike" dirty="0">
                          <a:effectLst/>
                        </a:rPr>
                        <a:t>Community Surface Dynamics Modeling System</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University of Colorado</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cyber-infrastructure to promote the quantitative modeling of earth surface processes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7"/>
                        </a:rPr>
                        <a:t>https://csdms.colorado.edu/</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163422924"/>
                  </a:ext>
                </a:extLst>
              </a:tr>
              <a:tr h="264460">
                <a:tc vMerge="1">
                  <a:txBody>
                    <a:bodyPr/>
                    <a:lstStyle/>
                    <a:p>
                      <a:endParaRPr lang="en-US"/>
                    </a:p>
                  </a:txBody>
                  <a:tcPr/>
                </a:tc>
                <a:tc>
                  <a:txBody>
                    <a:bodyPr/>
                    <a:lstStyle/>
                    <a:p>
                      <a:pPr algn="l" fontAlgn="b"/>
                      <a:r>
                        <a:rPr lang="en-US" sz="1200" u="none" strike="noStrike" dirty="0">
                          <a:effectLst/>
                        </a:rPr>
                        <a:t>Delft-FEWS</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6">
                        <a:lumMod val="40000"/>
                        <a:lumOff val="60000"/>
                      </a:schemeClr>
                    </a:solidFill>
                  </a:tcPr>
                </a:tc>
                <a:tc>
                  <a:txBody>
                    <a:bodyPr/>
                    <a:lstStyle/>
                    <a:p>
                      <a:pPr algn="l" fontAlgn="b"/>
                      <a:r>
                        <a:rPr lang="en-US" sz="1200" u="none" strike="noStrike" dirty="0">
                          <a:effectLst/>
                        </a:rPr>
                        <a:t>Flood Forecasting System</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err="1">
                          <a:effectLst/>
                        </a:rPr>
                        <a:t>Deltares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Framework for a forecasting system utilizing a variety of models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8"/>
                        </a:rPr>
                        <a:t>https://oss.deltares.nl/web/delft-fews/</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25323095"/>
                  </a:ext>
                </a:extLst>
              </a:tr>
              <a:tr h="393465">
                <a:tc rowSpan="3">
                  <a:txBody>
                    <a:bodyPr/>
                    <a:lstStyle/>
                    <a:p>
                      <a:pPr algn="ctr" fontAlgn="ctr"/>
                      <a:r>
                        <a:rPr lang="en-US" sz="1200" u="none" strike="noStrike" dirty="0">
                          <a:effectLst/>
                        </a:rPr>
                        <a:t>Framework Software with User Interface</a:t>
                      </a:r>
                      <a:endParaRPr lang="en-US" sz="1200" b="0" i="0" u="none" strike="noStrike" dirty="0">
                        <a:solidFill>
                          <a:srgbClr val="000000"/>
                        </a:solidFill>
                        <a:effectLst/>
                        <a:latin typeface="Calibri" panose="020F0502020204030204" pitchFamily="34" charset="0"/>
                      </a:endParaRPr>
                    </a:p>
                  </a:txBody>
                  <a:tcPr marL="0" marR="0" marT="0" marB="0" anchor="ctr">
                    <a:solidFill>
                      <a:schemeClr val="accent1">
                        <a:lumMod val="60000"/>
                        <a:lumOff val="40000"/>
                      </a:schemeClr>
                    </a:solidFill>
                  </a:tcPr>
                </a:tc>
                <a:tc>
                  <a:txBody>
                    <a:bodyPr/>
                    <a:lstStyle/>
                    <a:p>
                      <a:pPr algn="l" fontAlgn="b"/>
                      <a:r>
                        <a:rPr lang="en-US" sz="1200" u="none" strike="noStrike" dirty="0">
                          <a:effectLst/>
                        </a:rPr>
                        <a:t>Delta Shell</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1">
                        <a:lumMod val="60000"/>
                        <a:lumOff val="40000"/>
                      </a:schemeClr>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err="1">
                          <a:effectLst/>
                        </a:rPr>
                        <a:t>Deltares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integrated modelling environment which provides a platform that can be used to integrate various models, data and tools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sng" strike="noStrike" dirty="0">
                          <a:effectLst/>
                          <a:hlinkClick r:id="rId9"/>
                        </a:rPr>
                        <a:t>https://www.deltares.nl/en/delta-shell-framework/</a:t>
                      </a:r>
                      <a:endParaRPr lang="en-US" sz="1050" b="0"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543778012"/>
                  </a:ext>
                </a:extLst>
              </a:tr>
              <a:tr h="393465">
                <a:tc vMerge="1">
                  <a:txBody>
                    <a:bodyPr/>
                    <a:lstStyle/>
                    <a:p>
                      <a:endParaRPr lang="en-US"/>
                    </a:p>
                  </a:txBody>
                  <a:tcPr/>
                </a:tc>
                <a:tc>
                  <a:txBody>
                    <a:bodyPr/>
                    <a:lstStyle/>
                    <a:p>
                      <a:pPr algn="l" fontAlgn="b"/>
                      <a:r>
                        <a:rPr lang="en-US" sz="1200" u="none" strike="noStrike" dirty="0" err="1">
                          <a:effectLst/>
                        </a:rPr>
                        <a:t>HEC</a:t>
                      </a:r>
                      <a:r>
                        <a:rPr lang="en-US" sz="1200" u="none" strike="noStrike" dirty="0">
                          <a:effectLst/>
                        </a:rPr>
                        <a:t>-WAT</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1">
                        <a:lumMod val="60000"/>
                        <a:lumOff val="40000"/>
                      </a:schemeClr>
                    </a:solidFill>
                  </a:tcPr>
                </a:tc>
                <a:tc>
                  <a:txBody>
                    <a:bodyPr/>
                    <a:lstStyle/>
                    <a:p>
                      <a:pPr algn="l" fontAlgn="b"/>
                      <a:r>
                        <a:rPr lang="en-US" sz="1200" u="none" strike="noStrike" dirty="0">
                          <a:effectLst/>
                        </a:rPr>
                        <a:t>Watershed Analysis Tool</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USACE Hydrologic Engineering Center</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model integration tool that allows multi-disciplinary teams to perform water resources studies and risk analysis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none" strike="noStrike" dirty="0">
                          <a:effectLst/>
                        </a:rPr>
                        <a:t>https://www.hec.usace.army.mil/software/hec-wat/</a:t>
                      </a:r>
                      <a:endParaRPr lang="en-US" sz="105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42190189"/>
                  </a:ext>
                </a:extLst>
              </a:tr>
              <a:tr h="522470">
                <a:tc vMerge="1">
                  <a:txBody>
                    <a:bodyPr/>
                    <a:lstStyle/>
                    <a:p>
                      <a:endParaRPr lang="en-US"/>
                    </a:p>
                  </a:txBody>
                  <a:tcPr/>
                </a:tc>
                <a:tc>
                  <a:txBody>
                    <a:bodyPr/>
                    <a:lstStyle/>
                    <a:p>
                      <a:pPr algn="l" fontAlgn="b"/>
                      <a:r>
                        <a:rPr lang="en-US" sz="1200" u="none" strike="noStrike" dirty="0" err="1">
                          <a:effectLst/>
                        </a:rPr>
                        <a:t>HEC</a:t>
                      </a:r>
                      <a:r>
                        <a:rPr lang="en-US" sz="1200" u="none" strike="noStrike" dirty="0">
                          <a:effectLst/>
                        </a:rPr>
                        <a:t>-RTS</a:t>
                      </a:r>
                      <a:endParaRPr lang="en-US" sz="1200" b="0" i="0" u="none" strike="noStrike" dirty="0">
                        <a:solidFill>
                          <a:srgbClr val="000000"/>
                        </a:solidFill>
                        <a:effectLst/>
                        <a:latin typeface="Calibri" panose="020F0502020204030204" pitchFamily="34" charset="0"/>
                      </a:endParaRPr>
                    </a:p>
                  </a:txBody>
                  <a:tcPr marL="0" marR="0" marT="0" marB="0" anchor="b">
                    <a:solidFill>
                      <a:schemeClr val="accent1">
                        <a:lumMod val="60000"/>
                        <a:lumOff val="40000"/>
                      </a:schemeClr>
                    </a:solidFill>
                  </a:tcPr>
                </a:tc>
                <a:tc>
                  <a:txBody>
                    <a:bodyPr/>
                    <a:lstStyle/>
                    <a:p>
                      <a:pPr algn="l" fontAlgn="b"/>
                      <a:r>
                        <a:rPr lang="en-US" sz="1200" u="none" strike="noStrike" dirty="0">
                          <a:effectLst/>
                        </a:rPr>
                        <a:t>Real Time Simulation</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200" u="none" strike="noStrike" dirty="0">
                          <a:effectLst/>
                        </a:rPr>
                        <a:t>USACE Hydrologic Engineering Center</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comprehensive data acquisition and hydrologic modeling system for short-term decision support of water control operations in real time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50" u="none" strike="noStrike" dirty="0">
                          <a:effectLst/>
                        </a:rPr>
                        <a:t>https://www.hec.usace.army.mil/software/hec-rts/</a:t>
                      </a:r>
                      <a:endParaRPr lang="en-US" sz="105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07194886"/>
                  </a:ext>
                </a:extLst>
              </a:tr>
            </a:tbl>
          </a:graphicData>
        </a:graphic>
      </p:graphicFrame>
    </p:spTree>
    <p:extLst>
      <p:ext uri="{BB962C8B-B14F-4D97-AF65-F5344CB8AC3E}">
        <p14:creationId xmlns:p14="http://schemas.microsoft.com/office/powerpoint/2010/main" val="256993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DE8A1-402E-4F28-A024-2C5A7D73664A}"/>
              </a:ext>
            </a:extLst>
          </p:cNvPr>
          <p:cNvSpPr>
            <a:spLocks noGrp="1"/>
          </p:cNvSpPr>
          <p:nvPr>
            <p:ph type="title"/>
          </p:nvPr>
        </p:nvSpPr>
        <p:spPr/>
        <p:txBody>
          <a:bodyPr/>
          <a:lstStyle/>
          <a:p>
            <a:r>
              <a:rPr lang="en-US" dirty="0"/>
              <a:t>General Requirements</a:t>
            </a:r>
          </a:p>
        </p:txBody>
      </p:sp>
      <p:sp>
        <p:nvSpPr>
          <p:cNvPr id="5" name="Text Placeholder 4">
            <a:extLst>
              <a:ext uri="{FF2B5EF4-FFF2-40B4-BE49-F238E27FC236}">
                <a16:creationId xmlns:a16="http://schemas.microsoft.com/office/drawing/2014/main" id="{0E853B1C-4891-44D2-868C-42EFD4A689FC}"/>
              </a:ext>
            </a:extLst>
          </p:cNvPr>
          <p:cNvSpPr>
            <a:spLocks noGrp="1"/>
          </p:cNvSpPr>
          <p:nvPr>
            <p:ph type="body" sz="quarter" idx="13"/>
          </p:nvPr>
        </p:nvSpPr>
        <p:spPr/>
        <p:txBody>
          <a:bodyPr/>
          <a:lstStyle/>
          <a:p>
            <a:r>
              <a:rPr lang="en-US" sz="2400" dirty="0"/>
              <a:t>Efficiently use several models, individually or in a sequence</a:t>
            </a:r>
          </a:p>
          <a:p>
            <a:r>
              <a:rPr lang="en-US" sz="2400" dirty="0"/>
              <a:t>Support work flows for several typical modeling activities</a:t>
            </a:r>
          </a:p>
          <a:p>
            <a:r>
              <a:rPr lang="en-US" sz="2400" dirty="0"/>
              <a:t>Utilize common boundary conditions and operational controls across models</a:t>
            </a:r>
          </a:p>
          <a:p>
            <a:r>
              <a:rPr lang="en-US" sz="2400" dirty="0"/>
              <a:t>Create reports using common formats across models</a:t>
            </a:r>
          </a:p>
          <a:p>
            <a:r>
              <a:rPr lang="en-US" sz="2400" dirty="0"/>
              <a:t>Manage updates of model executable programs and configuration data sets</a:t>
            </a:r>
          </a:p>
          <a:p>
            <a:r>
              <a:rPr lang="en-US" sz="2400" dirty="0"/>
              <a:t>Allow for introduction of new modeling tools over time</a:t>
            </a:r>
          </a:p>
          <a:p>
            <a:r>
              <a:rPr lang="en-US" sz="2400" dirty="0"/>
              <a:t>Focus on the efficiency of production modeling activities</a:t>
            </a:r>
          </a:p>
        </p:txBody>
      </p:sp>
      <p:sp>
        <p:nvSpPr>
          <p:cNvPr id="6" name="Text Placeholder 5">
            <a:extLst>
              <a:ext uri="{FF2B5EF4-FFF2-40B4-BE49-F238E27FC236}">
                <a16:creationId xmlns:a16="http://schemas.microsoft.com/office/drawing/2014/main" id="{FA4CE1FB-ABF0-418B-9EFE-C28EE1E2D4B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95532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1E15-2D2E-428D-B422-E8A197FCC0A0}"/>
              </a:ext>
            </a:extLst>
          </p:cNvPr>
          <p:cNvSpPr>
            <a:spLocks noGrp="1"/>
          </p:cNvSpPr>
          <p:nvPr>
            <p:ph type="title"/>
          </p:nvPr>
        </p:nvSpPr>
        <p:spPr/>
        <p:txBody>
          <a:bodyPr/>
          <a:lstStyle/>
          <a:p>
            <a:r>
              <a:rPr lang="en-US" sz="3200" dirty="0"/>
              <a:t>Selection Criteria – Model Support</a:t>
            </a:r>
            <a:br>
              <a:rPr lang="en-US" sz="4000" dirty="0"/>
            </a:br>
            <a:r>
              <a:rPr lang="en-US" sz="1800" dirty="0"/>
              <a:t>Ability to Satisfy a Criterion: Y-yes out of the box, S-with Scripting, C-with Coding, N-no does not support</a:t>
            </a:r>
          </a:p>
        </p:txBody>
      </p:sp>
      <p:sp>
        <p:nvSpPr>
          <p:cNvPr id="4" name="Text Placeholder 3">
            <a:extLst>
              <a:ext uri="{FF2B5EF4-FFF2-40B4-BE49-F238E27FC236}">
                <a16:creationId xmlns:a16="http://schemas.microsoft.com/office/drawing/2014/main" id="{C85F626D-4275-4F4D-9893-8E9F5E8AAC74}"/>
              </a:ext>
            </a:extLst>
          </p:cNvPr>
          <p:cNvSpPr>
            <a:spLocks noGrp="1"/>
          </p:cNvSpPr>
          <p:nvPr>
            <p:ph type="body" sz="quarter" idx="14"/>
          </p:nvPr>
        </p:nvSpPr>
        <p:spPr/>
        <p:txBody>
          <a:bodyPr/>
          <a:lstStyle/>
          <a:p>
            <a:endParaRPr lang="en-US"/>
          </a:p>
        </p:txBody>
      </p:sp>
      <p:graphicFrame>
        <p:nvGraphicFramePr>
          <p:cNvPr id="7" name="Table 6">
            <a:extLst>
              <a:ext uri="{FF2B5EF4-FFF2-40B4-BE49-F238E27FC236}">
                <a16:creationId xmlns:a16="http://schemas.microsoft.com/office/drawing/2014/main" id="{B79CD3A9-759D-424F-824C-E123554F9A69}"/>
              </a:ext>
            </a:extLst>
          </p:cNvPr>
          <p:cNvGraphicFramePr>
            <a:graphicFrameLocks noGrp="1"/>
          </p:cNvGraphicFramePr>
          <p:nvPr>
            <p:extLst>
              <p:ext uri="{D42A27DB-BD31-4B8C-83A1-F6EECF244321}">
                <p14:modId xmlns:p14="http://schemas.microsoft.com/office/powerpoint/2010/main" val="3130767002"/>
              </p:ext>
            </p:extLst>
          </p:nvPr>
        </p:nvGraphicFramePr>
        <p:xfrm>
          <a:off x="544747" y="1635796"/>
          <a:ext cx="11072026" cy="4683517"/>
        </p:xfrm>
        <a:graphic>
          <a:graphicData uri="http://schemas.openxmlformats.org/drawingml/2006/table">
            <a:tbl>
              <a:tblPr>
                <a:tableStyleId>{5C22544A-7EE6-4342-B048-85BDC9FD1C3A}</a:tableStyleId>
              </a:tblPr>
              <a:tblGrid>
                <a:gridCol w="542718">
                  <a:extLst>
                    <a:ext uri="{9D8B030D-6E8A-4147-A177-3AD203B41FA5}">
                      <a16:colId xmlns:a16="http://schemas.microsoft.com/office/drawing/2014/main" val="4242087902"/>
                    </a:ext>
                  </a:extLst>
                </a:gridCol>
                <a:gridCol w="542718">
                  <a:extLst>
                    <a:ext uri="{9D8B030D-6E8A-4147-A177-3AD203B41FA5}">
                      <a16:colId xmlns:a16="http://schemas.microsoft.com/office/drawing/2014/main" val="398067262"/>
                    </a:ext>
                  </a:extLst>
                </a:gridCol>
                <a:gridCol w="3892309">
                  <a:extLst>
                    <a:ext uri="{9D8B030D-6E8A-4147-A177-3AD203B41FA5}">
                      <a16:colId xmlns:a16="http://schemas.microsoft.com/office/drawing/2014/main" val="3459479008"/>
                    </a:ext>
                  </a:extLst>
                </a:gridCol>
                <a:gridCol w="757545">
                  <a:extLst>
                    <a:ext uri="{9D8B030D-6E8A-4147-A177-3AD203B41FA5}">
                      <a16:colId xmlns:a16="http://schemas.microsoft.com/office/drawing/2014/main" val="2212041927"/>
                    </a:ext>
                  </a:extLst>
                </a:gridCol>
                <a:gridCol w="667092">
                  <a:extLst>
                    <a:ext uri="{9D8B030D-6E8A-4147-A177-3AD203B41FA5}">
                      <a16:colId xmlns:a16="http://schemas.microsoft.com/office/drawing/2014/main" val="184117571"/>
                    </a:ext>
                  </a:extLst>
                </a:gridCol>
                <a:gridCol w="667092">
                  <a:extLst>
                    <a:ext uri="{9D8B030D-6E8A-4147-A177-3AD203B41FA5}">
                      <a16:colId xmlns:a16="http://schemas.microsoft.com/office/drawing/2014/main" val="3549900011"/>
                    </a:ext>
                  </a:extLst>
                </a:gridCol>
                <a:gridCol w="667092">
                  <a:extLst>
                    <a:ext uri="{9D8B030D-6E8A-4147-A177-3AD203B41FA5}">
                      <a16:colId xmlns:a16="http://schemas.microsoft.com/office/drawing/2014/main" val="1158909603"/>
                    </a:ext>
                  </a:extLst>
                </a:gridCol>
                <a:gridCol w="667092">
                  <a:extLst>
                    <a:ext uri="{9D8B030D-6E8A-4147-A177-3AD203B41FA5}">
                      <a16:colId xmlns:a16="http://schemas.microsoft.com/office/drawing/2014/main" val="1488819453"/>
                    </a:ext>
                  </a:extLst>
                </a:gridCol>
                <a:gridCol w="667092">
                  <a:extLst>
                    <a:ext uri="{9D8B030D-6E8A-4147-A177-3AD203B41FA5}">
                      <a16:colId xmlns:a16="http://schemas.microsoft.com/office/drawing/2014/main" val="756284259"/>
                    </a:ext>
                  </a:extLst>
                </a:gridCol>
                <a:gridCol w="667092">
                  <a:extLst>
                    <a:ext uri="{9D8B030D-6E8A-4147-A177-3AD203B41FA5}">
                      <a16:colId xmlns:a16="http://schemas.microsoft.com/office/drawing/2014/main" val="1519230366"/>
                    </a:ext>
                  </a:extLst>
                </a:gridCol>
                <a:gridCol w="667092">
                  <a:extLst>
                    <a:ext uri="{9D8B030D-6E8A-4147-A177-3AD203B41FA5}">
                      <a16:colId xmlns:a16="http://schemas.microsoft.com/office/drawing/2014/main" val="2006812804"/>
                    </a:ext>
                  </a:extLst>
                </a:gridCol>
                <a:gridCol w="667092">
                  <a:extLst>
                    <a:ext uri="{9D8B030D-6E8A-4147-A177-3AD203B41FA5}">
                      <a16:colId xmlns:a16="http://schemas.microsoft.com/office/drawing/2014/main" val="1601544208"/>
                    </a:ext>
                  </a:extLst>
                </a:gridCol>
              </a:tblGrid>
              <a:tr h="917577">
                <a:tc gridSpan="3">
                  <a:txBody>
                    <a:bodyPr/>
                    <a:lstStyle/>
                    <a:p>
                      <a:pPr algn="l" fontAlgn="b"/>
                      <a:r>
                        <a:rPr lang="en-US" sz="1800" u="none" strike="noStrike" kern="1200" dirty="0">
                          <a:solidFill>
                            <a:schemeClr val="bg1"/>
                          </a:solidFill>
                          <a:effectLst/>
                          <a:latin typeface="+mn-lt"/>
                          <a:ea typeface="+mn-ea"/>
                          <a:cs typeface="+mn-cs"/>
                        </a:rPr>
                        <a:t>Criterion</a:t>
                      </a:r>
                    </a:p>
                  </a:txBody>
                  <a:tcPr marL="0" marR="0" marT="0" marB="0" anchor="b">
                    <a:solidFill>
                      <a:schemeClr val="accent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solidFill>
                            <a:schemeClr val="bg1"/>
                          </a:solidFill>
                          <a:effectLst/>
                        </a:rPr>
                        <a:t>Importance</a:t>
                      </a:r>
                      <a:endParaRPr lang="en-US" sz="1200" b="0" i="0" u="none" strike="noStrike" dirty="0">
                        <a:solidFill>
                          <a:schemeClr val="bg1"/>
                        </a:solidFill>
                        <a:effectLst/>
                        <a:latin typeface="Arial" panose="020B0604020202020204" pitchFamily="34" charset="0"/>
                      </a:endParaRPr>
                    </a:p>
                  </a:txBody>
                  <a:tcPr marL="0" marR="0" marT="0" marB="0" anchor="b">
                    <a:solidFill>
                      <a:schemeClr val="accent1"/>
                    </a:solidFill>
                  </a:tcPr>
                </a:tc>
                <a:tc>
                  <a:txBody>
                    <a:bodyPr/>
                    <a:lstStyle/>
                    <a:p>
                      <a:pPr algn="l" fontAlgn="b"/>
                      <a:r>
                        <a:rPr lang="en-US" sz="1200" u="none" strike="noStrike" dirty="0">
                          <a:solidFill>
                            <a:schemeClr val="bg1"/>
                          </a:solidFill>
                          <a:effectLst/>
                        </a:rPr>
                        <a:t>OSM3/CISP</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ESMF</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HydroCouple</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CSDMS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a:solidFill>
                            <a:schemeClr val="bg1"/>
                          </a:solidFill>
                          <a:effectLst/>
                        </a:rPr>
                        <a:t>Delft-FEWS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a:solidFill>
                            <a:schemeClr val="bg1"/>
                          </a:solidFill>
                          <a:effectLst/>
                        </a:rPr>
                        <a:t>Delta Shell</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HEC</a:t>
                      </a:r>
                      <a:r>
                        <a:rPr lang="en-US" sz="1200" u="none" strike="noStrike" dirty="0">
                          <a:solidFill>
                            <a:schemeClr val="bg1"/>
                          </a:solidFill>
                          <a:effectLst/>
                        </a:rPr>
                        <a:t>-WAT</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HEC</a:t>
                      </a:r>
                      <a:r>
                        <a:rPr lang="en-US" sz="1200" u="none" strike="noStrike" dirty="0">
                          <a:solidFill>
                            <a:schemeClr val="bg1"/>
                          </a:solidFill>
                          <a:effectLst/>
                        </a:rPr>
                        <a:t>-RTS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extLst>
                  <a:ext uri="{0D108BD9-81ED-4DB2-BD59-A6C34878D82A}">
                    <a16:rowId xmlns:a16="http://schemas.microsoft.com/office/drawing/2014/main" val="2277023841"/>
                  </a:ext>
                </a:extLst>
              </a:tr>
              <a:tr h="241929">
                <a:tc gridSpan="3">
                  <a:txBody>
                    <a:bodyPr/>
                    <a:lstStyle/>
                    <a:p>
                      <a:pPr algn="l" fontAlgn="t"/>
                      <a:r>
                        <a:rPr lang="en-US" sz="1400" u="none" strike="noStrike" dirty="0">
                          <a:effectLst/>
                        </a:rPr>
                        <a:t>Model Support</a:t>
                      </a:r>
                    </a:p>
                  </a:txBody>
                  <a:tcPr marL="0" marR="0" marT="0" marB="0"/>
                </a:tc>
                <a:tc hMerge="1">
                  <a:txBody>
                    <a:bodyPr/>
                    <a:lstStyle/>
                    <a:p>
                      <a:endParaRPr lang="en-US"/>
                    </a:p>
                  </a:txBody>
                  <a:tcPr/>
                </a:tc>
                <a:tc hMerge="1">
                  <a:txBody>
                    <a:bodyPr/>
                    <a:lstStyle/>
                    <a:p>
                      <a:pPr algn="l" fontAlgn="t"/>
                      <a:r>
                        <a:rPr lang="en-US" sz="1100" u="none" strike="noStrike" dirty="0">
                          <a:effectLst/>
                        </a:rPr>
                        <a:t> </a:t>
                      </a:r>
                      <a:endParaRPr lang="en-US" sz="1100" b="1" i="0" u="none" strike="noStrike" dirty="0">
                        <a:solidFill>
                          <a:srgbClr val="000000"/>
                        </a:solidFill>
                        <a:effectLst/>
                        <a:latin typeface="Arial" panose="020B0604020202020204" pitchFamily="34" charset="0"/>
                      </a:endParaRPr>
                    </a:p>
                  </a:txBody>
                  <a:tcPr marL="0" marR="0" marT="0" marB="0"/>
                </a:tc>
                <a:tc>
                  <a:txBody>
                    <a:bodyPr/>
                    <a:lstStyle/>
                    <a:p>
                      <a:pPr algn="l"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extLst>
                  <a:ext uri="{0D108BD9-81ED-4DB2-BD59-A6C34878D82A}">
                    <a16:rowId xmlns:a16="http://schemas.microsoft.com/office/drawing/2014/main" val="1141802457"/>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What types of models can be utilized in the framework?</a:t>
                      </a:r>
                    </a:p>
                  </a:txBody>
                  <a:tcPr marL="0" marR="0" marT="0" marB="0"/>
                </a:tc>
                <a:tc hMerge="1">
                  <a:txBody>
                    <a:bodyPr/>
                    <a:lstStyle/>
                    <a:p>
                      <a:endParaRPr lang="en-US"/>
                    </a:p>
                  </a:txBody>
                  <a:tcPr/>
                </a:tc>
                <a:tc hMerge="1">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22125786"/>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dirty="0">
                          <a:effectLst/>
                        </a:rPr>
                        <a:t>CEQUAL-W2</a:t>
                      </a:r>
                      <a:endParaRPr lang="en-US" sz="1000" b="0" i="0" u="none" strike="noStrike" dirty="0">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75010522"/>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HEC5Q</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S</a:t>
                      </a: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S</a:t>
                      </a:r>
                    </a:p>
                  </a:txBody>
                  <a:tcPr marL="0" marR="0" marT="0" marB="0" anchor="b"/>
                </a:tc>
                <a:extLst>
                  <a:ext uri="{0D108BD9-81ED-4DB2-BD59-A6C34878D82A}">
                    <a16:rowId xmlns:a16="http://schemas.microsoft.com/office/drawing/2014/main" val="1688990058"/>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HEC-ResSim</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572065129"/>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dirty="0" err="1">
                          <a:effectLst/>
                        </a:rPr>
                        <a:t>HEC</a:t>
                      </a:r>
                      <a:r>
                        <a:rPr lang="en-US" sz="1000" u="none" strike="noStrike" dirty="0">
                          <a:effectLst/>
                        </a:rPr>
                        <a:t>-RAS</a:t>
                      </a:r>
                      <a:endParaRPr lang="en-US" sz="1000" b="0" i="0" u="none" strike="noStrike" dirty="0">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602012408"/>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General command line models</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257270290"/>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General GUI based models</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dirty="0">
                          <a:effectLst/>
                        </a:rPr>
                        <a:t>Desired</a:t>
                      </a:r>
                      <a:endParaRPr lang="en-US" sz="1000" b="0" i="0" u="none" strike="noStrike" dirty="0">
                        <a:solidFill>
                          <a:srgbClr val="BF8F00"/>
                        </a:solidFill>
                        <a:effectLst/>
                        <a:latin typeface="Arial" panose="020B0604020202020204" pitchFamily="34" charset="0"/>
                      </a:endParaRPr>
                    </a:p>
                  </a:txBody>
                  <a:tcPr marL="0" marR="0" marT="0" marB="0"/>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13758692"/>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Scripted processes</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83350203"/>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Excel worksheets</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06218378"/>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What form of model coupling is supported?</a:t>
                      </a:r>
                    </a:p>
                  </a:txBody>
                  <a:tcPr marL="0" marR="0" marT="0" marB="0"/>
                </a:tc>
                <a:tc hMerge="1">
                  <a:txBody>
                    <a:bodyPr/>
                    <a:lstStyle/>
                    <a:p>
                      <a:endParaRPr lang="en-US"/>
                    </a:p>
                  </a:txBody>
                  <a:tcPr/>
                </a:tc>
                <a:tc hMerge="1">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71431944"/>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Loose coupling</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064339610"/>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Tight coupling</a:t>
                      </a:r>
                      <a:endParaRPr lang="en-US" sz="1000" b="0" i="0" u="none" strike="noStrike">
                        <a:solidFill>
                          <a:srgbClr val="333F4F"/>
                        </a:solidFill>
                        <a:effectLst/>
                        <a:latin typeface="Arial" panose="020B0604020202020204" pitchFamily="34" charset="0"/>
                      </a:endParaRPr>
                    </a:p>
                  </a:txBody>
                  <a:tcPr marL="0" marR="0" marT="0" marB="0"/>
                </a:tc>
                <a:tc>
                  <a:txBody>
                    <a:bodyPr/>
                    <a:lstStyle/>
                    <a:p>
                      <a:pPr algn="l" fontAlgn="b"/>
                      <a:r>
                        <a:rPr lang="en-US" sz="1000" u="none" strike="noStrike">
                          <a:effectLst/>
                        </a:rPr>
                        <a:t>Not Desired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Y</a:t>
                      </a:r>
                      <a:endParaRPr lang="en-US" sz="1000" b="0" i="0" u="none" strike="noStrike">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Y</a:t>
                      </a:r>
                      <a:endParaRPr lang="en-US" sz="1000" b="0" i="0" u="none" strike="noStrike">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Y</a:t>
                      </a:r>
                      <a:endParaRPr lang="en-US" sz="1000" b="0" i="0" u="none" strike="noStrike">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N</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30892999"/>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What forms of flow control are available when running a sequence of models?</a:t>
                      </a:r>
                    </a:p>
                  </a:txBody>
                  <a:tcPr marL="0" marR="0" marT="0" marB="0"/>
                </a:tc>
                <a:tc hMerge="1">
                  <a:txBody>
                    <a:bodyPr/>
                    <a:lstStyle/>
                    <a:p>
                      <a:endParaRPr lang="en-US"/>
                    </a:p>
                  </a:txBody>
                  <a:tcPr/>
                </a:tc>
                <a:tc hMerge="1">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74056380"/>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Linear sequence</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862813145"/>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IF-THEN-ELSE conditionals</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extLst>
                  <a:ext uri="{0D108BD9-81ED-4DB2-BD59-A6C34878D82A}">
                    <a16:rowId xmlns:a16="http://schemas.microsoft.com/office/drawing/2014/main" val="1230889886"/>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Loops</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Y</a:t>
                      </a:r>
                      <a:endParaRPr lang="en-US" sz="1000" b="0" i="0" u="none" strike="noStrike">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09475271"/>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Ensemble Sets</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984554474"/>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Monte Carlo Iteration</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02454213"/>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Sensitivity Analysis</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92765347"/>
                  </a:ext>
                </a:extLst>
              </a:tr>
              <a:tr h="16964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Uncertainty Analysis</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63120503"/>
                  </a:ext>
                </a:extLst>
              </a:tr>
            </a:tbl>
          </a:graphicData>
        </a:graphic>
      </p:graphicFrame>
    </p:spTree>
    <p:extLst>
      <p:ext uri="{BB962C8B-B14F-4D97-AF65-F5344CB8AC3E}">
        <p14:creationId xmlns:p14="http://schemas.microsoft.com/office/powerpoint/2010/main" val="392622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1E15-2D2E-428D-B422-E8A197FCC0A0}"/>
              </a:ext>
            </a:extLst>
          </p:cNvPr>
          <p:cNvSpPr>
            <a:spLocks noGrp="1"/>
          </p:cNvSpPr>
          <p:nvPr>
            <p:ph type="title"/>
          </p:nvPr>
        </p:nvSpPr>
        <p:spPr/>
        <p:txBody>
          <a:bodyPr/>
          <a:lstStyle/>
          <a:p>
            <a:r>
              <a:rPr lang="en-US" sz="3200" dirty="0"/>
              <a:t>Selection Criteria – Data Management and User Interface</a:t>
            </a:r>
            <a:br>
              <a:rPr lang="en-US" sz="6000" dirty="0"/>
            </a:br>
            <a:r>
              <a:rPr lang="en-US" sz="1800" dirty="0"/>
              <a:t>Ability to Satisfy a Criterion: Y-yes out of the box, S-with Scripting, C-with Coding, N-no does not support</a:t>
            </a:r>
          </a:p>
        </p:txBody>
      </p:sp>
      <p:sp>
        <p:nvSpPr>
          <p:cNvPr id="4" name="Text Placeholder 3">
            <a:extLst>
              <a:ext uri="{FF2B5EF4-FFF2-40B4-BE49-F238E27FC236}">
                <a16:creationId xmlns:a16="http://schemas.microsoft.com/office/drawing/2014/main" id="{C85F626D-4275-4F4D-9893-8E9F5E8AAC74}"/>
              </a:ext>
            </a:extLst>
          </p:cNvPr>
          <p:cNvSpPr>
            <a:spLocks noGrp="1"/>
          </p:cNvSpPr>
          <p:nvPr>
            <p:ph type="body" sz="quarter" idx="14"/>
          </p:nvPr>
        </p:nvSpPr>
        <p:spPr/>
        <p:txBody>
          <a:bodyPr/>
          <a:lstStyle/>
          <a:p>
            <a:endParaRPr lang="en-US"/>
          </a:p>
        </p:txBody>
      </p:sp>
      <p:graphicFrame>
        <p:nvGraphicFramePr>
          <p:cNvPr id="3" name="Table 2">
            <a:extLst>
              <a:ext uri="{FF2B5EF4-FFF2-40B4-BE49-F238E27FC236}">
                <a16:creationId xmlns:a16="http://schemas.microsoft.com/office/drawing/2014/main" id="{F6FBF394-9B91-42DD-91CD-C30067CE30E4}"/>
              </a:ext>
            </a:extLst>
          </p:cNvPr>
          <p:cNvGraphicFramePr>
            <a:graphicFrameLocks noGrp="1"/>
          </p:cNvGraphicFramePr>
          <p:nvPr>
            <p:extLst>
              <p:ext uri="{D42A27DB-BD31-4B8C-83A1-F6EECF244321}">
                <p14:modId xmlns:p14="http://schemas.microsoft.com/office/powerpoint/2010/main" val="932458651"/>
              </p:ext>
            </p:extLst>
          </p:nvPr>
        </p:nvGraphicFramePr>
        <p:xfrm>
          <a:off x="543306" y="1671438"/>
          <a:ext cx="11074907" cy="4669292"/>
        </p:xfrm>
        <a:graphic>
          <a:graphicData uri="http://schemas.openxmlformats.org/drawingml/2006/table">
            <a:tbl>
              <a:tblPr>
                <a:tableStyleId>{5C22544A-7EE6-4342-B048-85BDC9FD1C3A}</a:tableStyleId>
              </a:tblPr>
              <a:tblGrid>
                <a:gridCol w="542859">
                  <a:extLst>
                    <a:ext uri="{9D8B030D-6E8A-4147-A177-3AD203B41FA5}">
                      <a16:colId xmlns:a16="http://schemas.microsoft.com/office/drawing/2014/main" val="2361427637"/>
                    </a:ext>
                  </a:extLst>
                </a:gridCol>
                <a:gridCol w="542859">
                  <a:extLst>
                    <a:ext uri="{9D8B030D-6E8A-4147-A177-3AD203B41FA5}">
                      <a16:colId xmlns:a16="http://schemas.microsoft.com/office/drawing/2014/main" val="3078996925"/>
                    </a:ext>
                  </a:extLst>
                </a:gridCol>
                <a:gridCol w="3893326">
                  <a:extLst>
                    <a:ext uri="{9D8B030D-6E8A-4147-A177-3AD203B41FA5}">
                      <a16:colId xmlns:a16="http://schemas.microsoft.com/office/drawing/2014/main" val="3927814910"/>
                    </a:ext>
                  </a:extLst>
                </a:gridCol>
                <a:gridCol w="757743">
                  <a:extLst>
                    <a:ext uri="{9D8B030D-6E8A-4147-A177-3AD203B41FA5}">
                      <a16:colId xmlns:a16="http://schemas.microsoft.com/office/drawing/2014/main" val="3339099462"/>
                    </a:ext>
                  </a:extLst>
                </a:gridCol>
                <a:gridCol w="667265">
                  <a:extLst>
                    <a:ext uri="{9D8B030D-6E8A-4147-A177-3AD203B41FA5}">
                      <a16:colId xmlns:a16="http://schemas.microsoft.com/office/drawing/2014/main" val="3613485736"/>
                    </a:ext>
                  </a:extLst>
                </a:gridCol>
                <a:gridCol w="667265">
                  <a:extLst>
                    <a:ext uri="{9D8B030D-6E8A-4147-A177-3AD203B41FA5}">
                      <a16:colId xmlns:a16="http://schemas.microsoft.com/office/drawing/2014/main" val="429021372"/>
                    </a:ext>
                  </a:extLst>
                </a:gridCol>
                <a:gridCol w="667265">
                  <a:extLst>
                    <a:ext uri="{9D8B030D-6E8A-4147-A177-3AD203B41FA5}">
                      <a16:colId xmlns:a16="http://schemas.microsoft.com/office/drawing/2014/main" val="549240867"/>
                    </a:ext>
                  </a:extLst>
                </a:gridCol>
                <a:gridCol w="667265">
                  <a:extLst>
                    <a:ext uri="{9D8B030D-6E8A-4147-A177-3AD203B41FA5}">
                      <a16:colId xmlns:a16="http://schemas.microsoft.com/office/drawing/2014/main" val="233833789"/>
                    </a:ext>
                  </a:extLst>
                </a:gridCol>
                <a:gridCol w="667265">
                  <a:extLst>
                    <a:ext uri="{9D8B030D-6E8A-4147-A177-3AD203B41FA5}">
                      <a16:colId xmlns:a16="http://schemas.microsoft.com/office/drawing/2014/main" val="3190001502"/>
                    </a:ext>
                  </a:extLst>
                </a:gridCol>
                <a:gridCol w="667265">
                  <a:extLst>
                    <a:ext uri="{9D8B030D-6E8A-4147-A177-3AD203B41FA5}">
                      <a16:colId xmlns:a16="http://schemas.microsoft.com/office/drawing/2014/main" val="2816067270"/>
                    </a:ext>
                  </a:extLst>
                </a:gridCol>
                <a:gridCol w="667265">
                  <a:extLst>
                    <a:ext uri="{9D8B030D-6E8A-4147-A177-3AD203B41FA5}">
                      <a16:colId xmlns:a16="http://schemas.microsoft.com/office/drawing/2014/main" val="3806678371"/>
                    </a:ext>
                  </a:extLst>
                </a:gridCol>
                <a:gridCol w="667265">
                  <a:extLst>
                    <a:ext uri="{9D8B030D-6E8A-4147-A177-3AD203B41FA5}">
                      <a16:colId xmlns:a16="http://schemas.microsoft.com/office/drawing/2014/main" val="9410813"/>
                    </a:ext>
                  </a:extLst>
                </a:gridCol>
              </a:tblGrid>
              <a:tr h="908133">
                <a:tc gridSpan="3">
                  <a:txBody>
                    <a:bodyPr/>
                    <a:lstStyle/>
                    <a:p>
                      <a:pPr algn="l" fontAlgn="b"/>
                      <a:r>
                        <a:rPr lang="en-US" sz="1800" u="none" strike="noStrike" dirty="0">
                          <a:solidFill>
                            <a:schemeClr val="bg1"/>
                          </a:solidFill>
                          <a:effectLst/>
                        </a:rPr>
                        <a:t>Criterion</a:t>
                      </a:r>
                      <a:endParaRPr lang="en-US" sz="1800" b="1" i="0" u="none" strike="noStrike" dirty="0">
                        <a:solidFill>
                          <a:schemeClr val="bg1"/>
                        </a:solidFill>
                        <a:effectLst/>
                        <a:latin typeface="Arial" panose="020B0604020202020204" pitchFamily="34" charset="0"/>
                      </a:endParaRPr>
                    </a:p>
                  </a:txBody>
                  <a:tcPr marL="0" marR="0" marT="0" marB="0" anchor="b">
                    <a:solidFill>
                      <a:schemeClr val="accent1"/>
                    </a:solidFill>
                  </a:tcPr>
                </a:tc>
                <a:tc hMerge="1">
                  <a:txBody>
                    <a:bodyPr/>
                    <a:lstStyle/>
                    <a:p>
                      <a:endParaRPr lang="en-US"/>
                    </a:p>
                  </a:txBody>
                  <a:tcPr/>
                </a:tc>
                <a:tc hMerge="1">
                  <a:txBody>
                    <a:bodyPr/>
                    <a:lstStyle/>
                    <a:p>
                      <a:endParaRPr lang="en-US"/>
                    </a:p>
                  </a:txBody>
                  <a:tcPr/>
                </a:tc>
                <a:tc>
                  <a:txBody>
                    <a:bodyPr/>
                    <a:lstStyle/>
                    <a:p>
                      <a:pPr algn="ctr" fontAlgn="b"/>
                      <a:r>
                        <a:rPr lang="en-US" sz="1200" u="none" strike="noStrike" dirty="0">
                          <a:solidFill>
                            <a:schemeClr val="bg1"/>
                          </a:solidFill>
                          <a:effectLst/>
                        </a:rPr>
                        <a:t>Importance</a:t>
                      </a:r>
                      <a:endParaRPr lang="en-US" sz="1200" b="0" i="0" u="none" strike="noStrike" dirty="0">
                        <a:solidFill>
                          <a:schemeClr val="bg1"/>
                        </a:solidFill>
                        <a:effectLst/>
                        <a:latin typeface="Arial" panose="020B0604020202020204" pitchFamily="34" charset="0"/>
                      </a:endParaRPr>
                    </a:p>
                  </a:txBody>
                  <a:tcPr marL="0" marR="0" marT="0" marB="0" anchor="b">
                    <a:solidFill>
                      <a:schemeClr val="accent1"/>
                    </a:solidFill>
                  </a:tcPr>
                </a:tc>
                <a:tc>
                  <a:txBody>
                    <a:bodyPr/>
                    <a:lstStyle/>
                    <a:p>
                      <a:pPr algn="l" fontAlgn="b"/>
                      <a:r>
                        <a:rPr lang="en-US" sz="1200" u="none" strike="noStrike" dirty="0">
                          <a:solidFill>
                            <a:schemeClr val="bg1"/>
                          </a:solidFill>
                          <a:effectLst/>
                        </a:rPr>
                        <a:t>OSM3/CISP</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ESMF</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HydroCouple</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CSDMS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a:solidFill>
                            <a:schemeClr val="bg1"/>
                          </a:solidFill>
                          <a:effectLst/>
                        </a:rPr>
                        <a:t>Delft-FEWS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a:solidFill>
                            <a:schemeClr val="bg1"/>
                          </a:solidFill>
                          <a:effectLst/>
                        </a:rPr>
                        <a:t>Delta Shell</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HEC</a:t>
                      </a:r>
                      <a:r>
                        <a:rPr lang="en-US" sz="1200" u="none" strike="noStrike" dirty="0">
                          <a:solidFill>
                            <a:schemeClr val="bg1"/>
                          </a:solidFill>
                          <a:effectLst/>
                        </a:rPr>
                        <a:t>-WAT</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HEC</a:t>
                      </a:r>
                      <a:r>
                        <a:rPr lang="en-US" sz="1200" u="none" strike="noStrike" dirty="0">
                          <a:solidFill>
                            <a:schemeClr val="bg1"/>
                          </a:solidFill>
                          <a:effectLst/>
                        </a:rPr>
                        <a:t>-RTS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extLst>
                  <a:ext uri="{0D108BD9-81ED-4DB2-BD59-A6C34878D82A}">
                    <a16:rowId xmlns:a16="http://schemas.microsoft.com/office/drawing/2014/main" val="2712274105"/>
                  </a:ext>
                </a:extLst>
              </a:tr>
              <a:tr h="218349">
                <a:tc gridSpan="3">
                  <a:txBody>
                    <a:bodyPr/>
                    <a:lstStyle/>
                    <a:p>
                      <a:pPr algn="l" fontAlgn="t"/>
                      <a:r>
                        <a:rPr lang="en-US" sz="1400" u="none" strike="noStrike" dirty="0">
                          <a:effectLst/>
                        </a:rPr>
                        <a:t>Data Management</a:t>
                      </a:r>
                      <a:endParaRPr lang="en-US" sz="1400" b="1" i="0" u="none" strike="noStrike" dirty="0">
                        <a:solidFill>
                          <a:srgbClr val="000000"/>
                        </a:solidFill>
                        <a:effectLst/>
                        <a:latin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tc>
                  <a:txBody>
                    <a:bodyPr/>
                    <a:lstStyle/>
                    <a:p>
                      <a:pPr algn="l"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dirty="0">
                          <a:effectLst/>
                        </a:rPr>
                        <a:t> </a:t>
                      </a:r>
                      <a:endParaRPr lang="en-US" sz="1100" b="1" i="0" u="none" strike="noStrike" dirty="0">
                        <a:solidFill>
                          <a:srgbClr val="000000"/>
                        </a:solidFill>
                        <a:effectLst/>
                        <a:latin typeface="Arial" panose="020B0604020202020204" pitchFamily="34" charset="0"/>
                      </a:endParaRPr>
                    </a:p>
                  </a:txBody>
                  <a:tcPr marL="0" marR="0" marT="0" marB="0"/>
                </a:tc>
                <a:extLst>
                  <a:ext uri="{0D108BD9-81ED-4DB2-BD59-A6C34878D82A}">
                    <a16:rowId xmlns:a16="http://schemas.microsoft.com/office/drawing/2014/main" val="2160763080"/>
                  </a:ext>
                </a:extLst>
              </a:tr>
              <a:tr h="218349">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Does the framework support/facilitate automated configuration file and time series management?</a:t>
                      </a: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84637719"/>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Data Acquisition</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969834081"/>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Boundary Condition Management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758562109"/>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Alternative Configurations</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830433340"/>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dirty="0">
                          <a:effectLst/>
                        </a:rPr>
                        <a:t>Analysis Period Specifications</a:t>
                      </a:r>
                      <a:endParaRPr lang="en-US" sz="1000" b="0" i="0" u="none" strike="noStrike" dirty="0">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408813804"/>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Simulation (run) Management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616432323"/>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Forecasting Support</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960734230"/>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dirty="0">
                          <a:effectLst/>
                        </a:rPr>
                        <a:t>Planning Support</a:t>
                      </a:r>
                      <a:endParaRPr lang="en-US" sz="1000" b="0" i="0" u="none" strike="noStrike" dirty="0">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47285042"/>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Configuration Version Control</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29931113"/>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Result Posting and Archiving</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S</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309850286"/>
                  </a:ext>
                </a:extLst>
              </a:tr>
              <a:tr h="218349">
                <a:tc gridSpan="3">
                  <a:txBody>
                    <a:bodyPr/>
                    <a:lstStyle/>
                    <a:p>
                      <a:pPr algn="l" fontAlgn="t"/>
                      <a:r>
                        <a:rPr lang="en-US" sz="1400" u="none" strike="noStrike" dirty="0">
                          <a:effectLst/>
                        </a:rPr>
                        <a:t>User Interface</a:t>
                      </a:r>
                    </a:p>
                  </a:txBody>
                  <a:tcPr marL="0" marR="0" marT="0" marB="0"/>
                </a:tc>
                <a:tc hMerge="1">
                  <a:txBody>
                    <a:bodyPr/>
                    <a:lstStyle/>
                    <a:p>
                      <a:endParaRPr lang="en-US"/>
                    </a:p>
                  </a:txBody>
                  <a:tcPr/>
                </a:tc>
                <a:tc hMerge="1">
                  <a:txBody>
                    <a:bodyPr/>
                    <a:lstStyle/>
                    <a:p>
                      <a:pPr algn="l" fontAlgn="t"/>
                      <a:r>
                        <a:rPr lang="en-US" sz="1100" u="none" strike="noStrike" dirty="0">
                          <a:effectLst/>
                        </a:rPr>
                        <a:t> </a:t>
                      </a:r>
                      <a:endParaRPr lang="en-US" sz="1100" b="1" i="0" u="none" strike="noStrike" dirty="0">
                        <a:solidFill>
                          <a:srgbClr val="000000"/>
                        </a:solidFill>
                        <a:effectLst/>
                        <a:latin typeface="Arial" panose="020B0604020202020204" pitchFamily="34" charset="0"/>
                      </a:endParaRPr>
                    </a:p>
                  </a:txBody>
                  <a:tcPr marL="0" marR="0" marT="0" marB="0"/>
                </a:tc>
                <a:tc>
                  <a:txBody>
                    <a:bodyPr/>
                    <a:lstStyle/>
                    <a:p>
                      <a:pPr algn="l"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extLst>
                  <a:ext uri="{0D108BD9-81ED-4DB2-BD59-A6C34878D82A}">
                    <a16:rowId xmlns:a16="http://schemas.microsoft.com/office/drawing/2014/main" val="1821915669"/>
                  </a:ext>
                </a:extLst>
              </a:tr>
              <a:tr h="218349">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What user interface capabilities can the framework provide to improve the useability, efficiency, and transparency of modeling activities?</a:t>
                      </a:r>
                      <a:endParaRPr lang="en-US" sz="1000" u="none" strike="noStrike" dirty="0">
                        <a:effectLst/>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45015508"/>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Configure model linking</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656514217"/>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Model parameter editing</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l" fontAlgn="t"/>
                      <a:r>
                        <a:rPr lang="en-US" sz="1000" u="none" strike="noStrike">
                          <a:effectLst/>
                        </a:rPr>
                        <a:t>Desired</a:t>
                      </a:r>
                      <a:endParaRPr lang="en-US" sz="1000" b="0" i="0" u="none" strike="noStrike">
                        <a:solidFill>
                          <a:srgbClr val="BF8F00"/>
                        </a:solidFill>
                        <a:effectLst/>
                        <a:latin typeface="Arial" panose="020B0604020202020204" pitchFamily="34" charset="0"/>
                      </a:endParaRPr>
                    </a:p>
                  </a:txBody>
                  <a:tcPr marL="0" marR="0" marT="0" marB="0"/>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43295286"/>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Run control</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135479760"/>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Alternative Management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911649753"/>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Plotting Results</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139784905"/>
                  </a:ext>
                </a:extLst>
              </a:tr>
              <a:tr h="17992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Reporting</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l" fontAlgn="t"/>
                      <a:r>
                        <a:rPr lang="en-US" sz="1000" u="none" strike="noStrike">
                          <a:effectLst/>
                        </a:rPr>
                        <a:t>Must</a:t>
                      </a:r>
                      <a:endParaRPr lang="en-US" sz="1000" b="0" i="0" u="none" strike="noStrike">
                        <a:solidFill>
                          <a:srgbClr val="C65911"/>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extLst>
                  <a:ext uri="{0D108BD9-81ED-4DB2-BD59-A6C34878D82A}">
                    <a16:rowId xmlns:a16="http://schemas.microsoft.com/office/drawing/2014/main" val="1887091266"/>
                  </a:ext>
                </a:extLst>
              </a:tr>
              <a:tr h="188918">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t"/>
                      <a:r>
                        <a:rPr lang="en-US" sz="1000" u="none" strike="noStrike">
                          <a:effectLst/>
                        </a:rPr>
                        <a:t>Workflow Guidance</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l" fontAlgn="t"/>
                      <a:r>
                        <a:rPr lang="en-US" sz="1000" u="none" strike="noStrike">
                          <a:effectLst/>
                        </a:rPr>
                        <a:t>Preferred</a:t>
                      </a:r>
                      <a:endParaRPr lang="en-US" sz="1000" b="0" i="0" u="none" strike="noStrike">
                        <a:solidFill>
                          <a:srgbClr val="2F75B5"/>
                        </a:solidFill>
                        <a:effectLst/>
                        <a:latin typeface="Arial" panose="020B0604020202020204" pitchFamily="34" charset="0"/>
                      </a:endParaRPr>
                    </a:p>
                  </a:txBody>
                  <a:tcPr marL="0" marR="0" marT="0" marB="0"/>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105159541"/>
                  </a:ext>
                </a:extLst>
              </a:tr>
            </a:tbl>
          </a:graphicData>
        </a:graphic>
      </p:graphicFrame>
    </p:spTree>
    <p:extLst>
      <p:ext uri="{BB962C8B-B14F-4D97-AF65-F5344CB8AC3E}">
        <p14:creationId xmlns:p14="http://schemas.microsoft.com/office/powerpoint/2010/main" val="4251328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1E15-2D2E-428D-B422-E8A197FCC0A0}"/>
              </a:ext>
            </a:extLst>
          </p:cNvPr>
          <p:cNvSpPr>
            <a:spLocks noGrp="1"/>
          </p:cNvSpPr>
          <p:nvPr>
            <p:ph type="title"/>
          </p:nvPr>
        </p:nvSpPr>
        <p:spPr/>
        <p:txBody>
          <a:bodyPr/>
          <a:lstStyle/>
          <a:p>
            <a:r>
              <a:rPr lang="en-US" sz="3200" dirty="0"/>
              <a:t>Selection Criteria – Installation and Configuration</a:t>
            </a:r>
            <a:br>
              <a:rPr lang="en-US" sz="7200" dirty="0"/>
            </a:br>
            <a:r>
              <a:rPr lang="en-US" sz="1800" dirty="0"/>
              <a:t>Ability to Satisfy a Criterion: Y-yes out of the box, S-with Scripting, C-with Coding, N-no does not support</a:t>
            </a:r>
          </a:p>
        </p:txBody>
      </p:sp>
      <p:sp>
        <p:nvSpPr>
          <p:cNvPr id="4" name="Text Placeholder 3">
            <a:extLst>
              <a:ext uri="{FF2B5EF4-FFF2-40B4-BE49-F238E27FC236}">
                <a16:creationId xmlns:a16="http://schemas.microsoft.com/office/drawing/2014/main" id="{C85F626D-4275-4F4D-9893-8E9F5E8AAC74}"/>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0A2C5818-79F7-4B4E-8016-78DD99F6D62A}"/>
              </a:ext>
            </a:extLst>
          </p:cNvPr>
          <p:cNvGraphicFramePr>
            <a:graphicFrameLocks noGrp="1"/>
          </p:cNvGraphicFramePr>
          <p:nvPr>
            <p:extLst>
              <p:ext uri="{D42A27DB-BD31-4B8C-83A1-F6EECF244321}">
                <p14:modId xmlns:p14="http://schemas.microsoft.com/office/powerpoint/2010/main" val="4115002169"/>
              </p:ext>
            </p:extLst>
          </p:nvPr>
        </p:nvGraphicFramePr>
        <p:xfrm>
          <a:off x="536607" y="1709938"/>
          <a:ext cx="11100339" cy="4314337"/>
        </p:xfrm>
        <a:graphic>
          <a:graphicData uri="http://schemas.openxmlformats.org/drawingml/2006/table">
            <a:tbl>
              <a:tblPr>
                <a:tableStyleId>{5C22544A-7EE6-4342-B048-85BDC9FD1C3A}</a:tableStyleId>
              </a:tblPr>
              <a:tblGrid>
                <a:gridCol w="544106">
                  <a:extLst>
                    <a:ext uri="{9D8B030D-6E8A-4147-A177-3AD203B41FA5}">
                      <a16:colId xmlns:a16="http://schemas.microsoft.com/office/drawing/2014/main" val="323184192"/>
                    </a:ext>
                  </a:extLst>
                </a:gridCol>
                <a:gridCol w="544106">
                  <a:extLst>
                    <a:ext uri="{9D8B030D-6E8A-4147-A177-3AD203B41FA5}">
                      <a16:colId xmlns:a16="http://schemas.microsoft.com/office/drawing/2014/main" val="1791168745"/>
                    </a:ext>
                  </a:extLst>
                </a:gridCol>
                <a:gridCol w="3902261">
                  <a:extLst>
                    <a:ext uri="{9D8B030D-6E8A-4147-A177-3AD203B41FA5}">
                      <a16:colId xmlns:a16="http://schemas.microsoft.com/office/drawing/2014/main" val="2757803566"/>
                    </a:ext>
                  </a:extLst>
                </a:gridCol>
                <a:gridCol w="759482">
                  <a:extLst>
                    <a:ext uri="{9D8B030D-6E8A-4147-A177-3AD203B41FA5}">
                      <a16:colId xmlns:a16="http://schemas.microsoft.com/office/drawing/2014/main" val="2450337936"/>
                    </a:ext>
                  </a:extLst>
                </a:gridCol>
                <a:gridCol w="668798">
                  <a:extLst>
                    <a:ext uri="{9D8B030D-6E8A-4147-A177-3AD203B41FA5}">
                      <a16:colId xmlns:a16="http://schemas.microsoft.com/office/drawing/2014/main" val="1483433140"/>
                    </a:ext>
                  </a:extLst>
                </a:gridCol>
                <a:gridCol w="668798">
                  <a:extLst>
                    <a:ext uri="{9D8B030D-6E8A-4147-A177-3AD203B41FA5}">
                      <a16:colId xmlns:a16="http://schemas.microsoft.com/office/drawing/2014/main" val="3351067969"/>
                    </a:ext>
                  </a:extLst>
                </a:gridCol>
                <a:gridCol w="668798">
                  <a:extLst>
                    <a:ext uri="{9D8B030D-6E8A-4147-A177-3AD203B41FA5}">
                      <a16:colId xmlns:a16="http://schemas.microsoft.com/office/drawing/2014/main" val="3470486087"/>
                    </a:ext>
                  </a:extLst>
                </a:gridCol>
                <a:gridCol w="668798">
                  <a:extLst>
                    <a:ext uri="{9D8B030D-6E8A-4147-A177-3AD203B41FA5}">
                      <a16:colId xmlns:a16="http://schemas.microsoft.com/office/drawing/2014/main" val="2159560801"/>
                    </a:ext>
                  </a:extLst>
                </a:gridCol>
                <a:gridCol w="668798">
                  <a:extLst>
                    <a:ext uri="{9D8B030D-6E8A-4147-A177-3AD203B41FA5}">
                      <a16:colId xmlns:a16="http://schemas.microsoft.com/office/drawing/2014/main" val="1956873139"/>
                    </a:ext>
                  </a:extLst>
                </a:gridCol>
                <a:gridCol w="668798">
                  <a:extLst>
                    <a:ext uri="{9D8B030D-6E8A-4147-A177-3AD203B41FA5}">
                      <a16:colId xmlns:a16="http://schemas.microsoft.com/office/drawing/2014/main" val="1128181121"/>
                    </a:ext>
                  </a:extLst>
                </a:gridCol>
                <a:gridCol w="668798">
                  <a:extLst>
                    <a:ext uri="{9D8B030D-6E8A-4147-A177-3AD203B41FA5}">
                      <a16:colId xmlns:a16="http://schemas.microsoft.com/office/drawing/2014/main" val="2384625779"/>
                    </a:ext>
                  </a:extLst>
                </a:gridCol>
                <a:gridCol w="668798">
                  <a:extLst>
                    <a:ext uri="{9D8B030D-6E8A-4147-A177-3AD203B41FA5}">
                      <a16:colId xmlns:a16="http://schemas.microsoft.com/office/drawing/2014/main" val="127520608"/>
                    </a:ext>
                  </a:extLst>
                </a:gridCol>
              </a:tblGrid>
              <a:tr h="956259">
                <a:tc gridSpan="3">
                  <a:txBody>
                    <a:bodyPr/>
                    <a:lstStyle/>
                    <a:p>
                      <a:pPr algn="l" fontAlgn="b"/>
                      <a:r>
                        <a:rPr lang="en-US" sz="1800" u="none" strike="noStrike" dirty="0">
                          <a:solidFill>
                            <a:schemeClr val="bg1"/>
                          </a:solidFill>
                          <a:effectLst/>
                        </a:rPr>
                        <a:t>Criterion</a:t>
                      </a:r>
                      <a:endParaRPr lang="en-US" sz="1800" b="1" i="0" u="none" strike="noStrike" dirty="0">
                        <a:solidFill>
                          <a:schemeClr val="bg1"/>
                        </a:solidFill>
                        <a:effectLst/>
                        <a:latin typeface="Arial" panose="020B0604020202020204" pitchFamily="34" charset="0"/>
                      </a:endParaRPr>
                    </a:p>
                  </a:txBody>
                  <a:tcPr marL="0" marR="0" marT="0" marB="0" anchor="b">
                    <a:solidFill>
                      <a:schemeClr val="accent1"/>
                    </a:solidFill>
                  </a:tcPr>
                </a:tc>
                <a:tc hMerge="1">
                  <a:txBody>
                    <a:bodyPr/>
                    <a:lstStyle/>
                    <a:p>
                      <a:endParaRPr lang="en-US"/>
                    </a:p>
                  </a:txBody>
                  <a:tcPr/>
                </a:tc>
                <a:tc hMerge="1">
                  <a:txBody>
                    <a:bodyPr/>
                    <a:lstStyle/>
                    <a:p>
                      <a:endParaRPr lang="en-US"/>
                    </a:p>
                  </a:txBody>
                  <a:tcPr/>
                </a:tc>
                <a:tc>
                  <a:txBody>
                    <a:bodyPr/>
                    <a:lstStyle/>
                    <a:p>
                      <a:pPr algn="ctr" fontAlgn="b"/>
                      <a:r>
                        <a:rPr lang="en-US" sz="1200" u="none" strike="noStrike" dirty="0">
                          <a:solidFill>
                            <a:schemeClr val="bg1"/>
                          </a:solidFill>
                          <a:effectLst/>
                        </a:rPr>
                        <a:t>Importance</a:t>
                      </a:r>
                      <a:endParaRPr lang="en-US" sz="1200" b="0" i="0" u="none" strike="noStrike" dirty="0">
                        <a:solidFill>
                          <a:schemeClr val="bg1"/>
                        </a:solidFill>
                        <a:effectLst/>
                        <a:latin typeface="Arial" panose="020B0604020202020204" pitchFamily="34" charset="0"/>
                      </a:endParaRPr>
                    </a:p>
                  </a:txBody>
                  <a:tcPr marL="0" marR="0" marT="0" marB="0" anchor="b">
                    <a:solidFill>
                      <a:schemeClr val="accent1"/>
                    </a:solidFill>
                  </a:tcPr>
                </a:tc>
                <a:tc>
                  <a:txBody>
                    <a:bodyPr/>
                    <a:lstStyle/>
                    <a:p>
                      <a:pPr algn="l" fontAlgn="b"/>
                      <a:r>
                        <a:rPr lang="en-US" sz="1200" u="none" strike="noStrike" dirty="0">
                          <a:solidFill>
                            <a:schemeClr val="bg1"/>
                          </a:solidFill>
                          <a:effectLst/>
                        </a:rPr>
                        <a:t>OSM3/CISP</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ESMF</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HydroCouple</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CSDMS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a:solidFill>
                            <a:schemeClr val="bg1"/>
                          </a:solidFill>
                          <a:effectLst/>
                        </a:rPr>
                        <a:t>Delft-FEWS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a:solidFill>
                            <a:schemeClr val="bg1"/>
                          </a:solidFill>
                          <a:effectLst/>
                        </a:rPr>
                        <a:t>Delta Shell</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HEC</a:t>
                      </a:r>
                      <a:r>
                        <a:rPr lang="en-US" sz="1200" u="none" strike="noStrike" dirty="0">
                          <a:solidFill>
                            <a:schemeClr val="bg1"/>
                          </a:solidFill>
                          <a:effectLst/>
                        </a:rPr>
                        <a:t>-WAT</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tc>
                  <a:txBody>
                    <a:bodyPr/>
                    <a:lstStyle/>
                    <a:p>
                      <a:pPr algn="l" fontAlgn="b"/>
                      <a:r>
                        <a:rPr lang="en-US" sz="1200" u="none" strike="noStrike" dirty="0" err="1">
                          <a:solidFill>
                            <a:schemeClr val="bg1"/>
                          </a:solidFill>
                          <a:effectLst/>
                        </a:rPr>
                        <a:t>HEC</a:t>
                      </a:r>
                      <a:r>
                        <a:rPr lang="en-US" sz="1200" u="none" strike="noStrike" dirty="0">
                          <a:solidFill>
                            <a:schemeClr val="bg1"/>
                          </a:solidFill>
                          <a:effectLst/>
                        </a:rPr>
                        <a:t>-RTS</a:t>
                      </a:r>
                      <a:endParaRPr lang="en-US" sz="1200" b="0" i="0" u="none" strike="noStrike" dirty="0">
                        <a:solidFill>
                          <a:schemeClr val="bg1"/>
                        </a:solidFill>
                        <a:effectLst/>
                        <a:latin typeface="Arial" panose="020B0604020202020204" pitchFamily="34" charset="0"/>
                      </a:endParaRPr>
                    </a:p>
                  </a:txBody>
                  <a:tcPr marL="0" marR="0" marT="0" marB="0" vert="vert270" anchor="b">
                    <a:solidFill>
                      <a:schemeClr val="accent1"/>
                    </a:solidFill>
                  </a:tcPr>
                </a:tc>
                <a:extLst>
                  <a:ext uri="{0D108BD9-81ED-4DB2-BD59-A6C34878D82A}">
                    <a16:rowId xmlns:a16="http://schemas.microsoft.com/office/drawing/2014/main" val="3988574075"/>
                  </a:ext>
                </a:extLst>
              </a:tr>
              <a:tr h="222590">
                <a:tc gridSpan="3">
                  <a:txBody>
                    <a:bodyPr/>
                    <a:lstStyle/>
                    <a:p>
                      <a:pPr algn="l" fontAlgn="t"/>
                      <a:r>
                        <a:rPr lang="en-US" sz="1400" u="none" strike="noStrike" dirty="0">
                          <a:effectLst/>
                        </a:rPr>
                        <a:t>Installation and Configuration</a:t>
                      </a:r>
                      <a:endParaRPr lang="en-US" sz="1400" b="1" i="0" u="none" strike="noStrike" dirty="0">
                        <a:solidFill>
                          <a:srgbClr val="000000"/>
                        </a:solidFill>
                        <a:effectLst/>
                        <a:latin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tc>
                  <a:txBody>
                    <a:bodyPr/>
                    <a:lstStyle/>
                    <a:p>
                      <a:pPr algn="l"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tc>
                  <a:txBody>
                    <a:bodyPr/>
                    <a:lstStyle/>
                    <a:p>
                      <a:pPr algn="ctr" fontAlgn="t"/>
                      <a:r>
                        <a:rPr lang="en-US" sz="1100" u="none" strike="noStrike">
                          <a:effectLst/>
                        </a:rPr>
                        <a:t> </a:t>
                      </a:r>
                      <a:endParaRPr lang="en-US" sz="1100" b="1" i="0" u="none" strike="noStrike">
                        <a:solidFill>
                          <a:srgbClr val="000000"/>
                        </a:solidFill>
                        <a:effectLst/>
                        <a:latin typeface="Arial" panose="020B0604020202020204" pitchFamily="34" charset="0"/>
                      </a:endParaRPr>
                    </a:p>
                  </a:txBody>
                  <a:tcPr marL="0" marR="0" marT="0" marB="0"/>
                </a:tc>
                <a:extLst>
                  <a:ext uri="{0D108BD9-81ED-4DB2-BD59-A6C34878D82A}">
                    <a16:rowId xmlns:a16="http://schemas.microsoft.com/office/drawing/2014/main" val="767317878"/>
                  </a:ext>
                </a:extLst>
              </a:tr>
              <a:tr h="222590">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Where are model and framework configuration and time series data stored?</a:t>
                      </a:r>
                    </a:p>
                  </a:txBody>
                  <a:tcPr marL="0" marR="0" marT="0" marB="0"/>
                </a:tc>
                <a:tc hMerge="1">
                  <a:txBody>
                    <a:bodyPr/>
                    <a:lstStyle/>
                    <a:p>
                      <a:endParaRPr lang="en-US"/>
                    </a:p>
                  </a:txBody>
                  <a:tcPr/>
                </a:tc>
                <a:tc hMerge="1">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23225732"/>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Desktop Workstation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Must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686586821"/>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Local Server</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dirty="0">
                          <a:effectLst/>
                        </a:rPr>
                        <a:t>Preferred</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63545648"/>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Cloud Server</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Desired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0" marR="0" marT="0" marB="0" anchor="b">
                    <a:solidFill>
                      <a:schemeClr val="accent6">
                        <a:lumMod val="60000"/>
                        <a:lumOff val="40000"/>
                      </a:schemeClr>
                    </a:solidFill>
                  </a:tcPr>
                </a:tc>
                <a:extLst>
                  <a:ext uri="{0D108BD9-81ED-4DB2-BD59-A6C34878D82A}">
                    <a16:rowId xmlns:a16="http://schemas.microsoft.com/office/drawing/2014/main" val="2491459336"/>
                  </a:ext>
                </a:extLst>
              </a:tr>
              <a:tr h="222590">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Where are computations performed?</a:t>
                      </a:r>
                    </a:p>
                  </a:txBody>
                  <a:tcPr marL="0" marR="0" marT="0" marB="0"/>
                </a:tc>
                <a:tc hMerge="1">
                  <a:txBody>
                    <a:bodyPr/>
                    <a:lstStyle/>
                    <a:p>
                      <a:endParaRPr lang="en-US"/>
                    </a:p>
                  </a:txBody>
                  <a:tcPr/>
                </a:tc>
                <a:tc hMerge="1">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16619995"/>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Desktop Workstation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Must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2742229485"/>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Local Server</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Preferred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323003352"/>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Cloud Server</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Desired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610083275"/>
                  </a:ext>
                </a:extLst>
              </a:tr>
              <a:tr h="222590">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What kind of software application is the primary user interface that model operators will interact with?</a:t>
                      </a: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25018552"/>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Desktop Application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Must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C</a:t>
                      </a: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extLst>
                  <a:ext uri="{0D108BD9-81ED-4DB2-BD59-A6C34878D82A}">
                    <a16:rowId xmlns:a16="http://schemas.microsoft.com/office/drawing/2014/main" val="1712199395"/>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Web Application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Desired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C</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Y</a:t>
                      </a:r>
                      <a:endParaRPr lang="en-US" sz="1000" b="0" i="0" u="none" strike="noStrike" dirty="0">
                        <a:solidFill>
                          <a:srgbClr val="000000"/>
                        </a:solidFill>
                        <a:effectLst/>
                        <a:latin typeface="Calibri" panose="020F0502020204030204" pitchFamily="34" charset="0"/>
                      </a:endParaRPr>
                    </a:p>
                  </a:txBody>
                  <a:tcPr marL="0" marR="0" marT="0" marB="0" anchor="b">
                    <a:solidFill>
                      <a:schemeClr val="accent6">
                        <a:lumMod val="60000"/>
                        <a:lumOff val="40000"/>
                      </a:schemeClr>
                    </a:solidFill>
                  </a:tcPr>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2472445"/>
                  </a:ext>
                </a:extLst>
              </a:tr>
              <a:tr h="222590">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11">
                  <a:txBody>
                    <a:bodyPr/>
                    <a:lstStyle/>
                    <a:p>
                      <a:pPr algn="l" fontAlgn="t"/>
                      <a:r>
                        <a:rPr lang="en-US" sz="1400" u="none" strike="noStrike" dirty="0">
                          <a:effectLst/>
                        </a:rPr>
                        <a:t>What is the primary development language for the framework?</a:t>
                      </a:r>
                    </a:p>
                  </a:txBody>
                  <a:tcPr marL="0" marR="0" marT="0" marB="0"/>
                </a:tc>
                <a:tc hMerge="1">
                  <a:txBody>
                    <a:bodyPr/>
                    <a:lstStyle/>
                    <a:p>
                      <a:endParaRPr lang="en-US"/>
                    </a:p>
                  </a:txBody>
                  <a:tcPr/>
                </a:tc>
                <a:tc hMerge="1">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56850161"/>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Java</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Preferred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x</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x</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95786395"/>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Python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Preferred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07216534"/>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.NET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Desired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64937095"/>
                  </a:ext>
                </a:extLst>
              </a:tr>
              <a:tr h="18709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C/C++/Fortran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Not Desired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77881429"/>
                  </a:ext>
                </a:extLst>
              </a:tr>
            </a:tbl>
          </a:graphicData>
        </a:graphic>
      </p:graphicFrame>
    </p:spTree>
    <p:extLst>
      <p:ext uri="{BB962C8B-B14F-4D97-AF65-F5344CB8AC3E}">
        <p14:creationId xmlns:p14="http://schemas.microsoft.com/office/powerpoint/2010/main" val="67197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2960-8588-49DB-A4E3-3B69A9A521E6}"/>
              </a:ext>
            </a:extLst>
          </p:cNvPr>
          <p:cNvSpPr>
            <a:spLocks noGrp="1"/>
          </p:cNvSpPr>
          <p:nvPr>
            <p:ph type="title"/>
          </p:nvPr>
        </p:nvSpPr>
        <p:spPr/>
        <p:txBody>
          <a:bodyPr/>
          <a:lstStyle/>
          <a:p>
            <a:r>
              <a:rPr lang="en-US" dirty="0"/>
              <a:t>Initial Recommended Framework</a:t>
            </a:r>
          </a:p>
        </p:txBody>
      </p:sp>
      <p:sp>
        <p:nvSpPr>
          <p:cNvPr id="3" name="Text Placeholder 2">
            <a:extLst>
              <a:ext uri="{FF2B5EF4-FFF2-40B4-BE49-F238E27FC236}">
                <a16:creationId xmlns:a16="http://schemas.microsoft.com/office/drawing/2014/main" id="{2CED509F-DCB8-431F-B82E-10DAB542B6A6}"/>
              </a:ext>
            </a:extLst>
          </p:cNvPr>
          <p:cNvSpPr>
            <a:spLocks noGrp="1"/>
          </p:cNvSpPr>
          <p:nvPr>
            <p:ph type="body" sz="quarter" idx="13"/>
          </p:nvPr>
        </p:nvSpPr>
        <p:spPr>
          <a:xfrm>
            <a:off x="228601" y="1865313"/>
            <a:ext cx="6814038" cy="4352544"/>
          </a:xfrm>
        </p:spPr>
        <p:txBody>
          <a:bodyPr/>
          <a:lstStyle/>
          <a:p>
            <a:r>
              <a:rPr lang="en-US" sz="2400" dirty="0" err="1"/>
              <a:t>HEC</a:t>
            </a:r>
            <a:r>
              <a:rPr lang="en-US" sz="2400" dirty="0"/>
              <a:t>-Watershed Analysis Tool (</a:t>
            </a:r>
            <a:r>
              <a:rPr lang="en-US" sz="2400" dirty="0" err="1"/>
              <a:t>HEC</a:t>
            </a:r>
            <a:r>
              <a:rPr lang="en-US" sz="2400" dirty="0"/>
              <a:t>-WAT)</a:t>
            </a:r>
          </a:p>
          <a:p>
            <a:pPr lvl="1"/>
            <a:r>
              <a:rPr lang="en-US" sz="2000" dirty="0"/>
              <a:t>Product of the USACE Hydrologic Engineering Center</a:t>
            </a:r>
          </a:p>
          <a:p>
            <a:pPr lvl="1"/>
            <a:r>
              <a:rPr lang="en-US" sz="2000" dirty="0"/>
              <a:t>Freely Distributable</a:t>
            </a:r>
          </a:p>
          <a:p>
            <a:pPr lvl="1"/>
            <a:r>
              <a:rPr lang="en-US" sz="2000" dirty="0"/>
              <a:t>Supports local and Cloud based computation</a:t>
            </a:r>
          </a:p>
          <a:p>
            <a:pPr lvl="1"/>
            <a:r>
              <a:rPr lang="en-US" sz="2000" dirty="0"/>
              <a:t>Existing support for CE-QUAL-W2, </a:t>
            </a:r>
            <a:r>
              <a:rPr lang="en-US" sz="2000" dirty="0" err="1"/>
              <a:t>HEC</a:t>
            </a:r>
            <a:r>
              <a:rPr lang="en-US" sz="2000" dirty="0"/>
              <a:t>-ResSim, and </a:t>
            </a:r>
            <a:r>
              <a:rPr lang="en-US" sz="2000" dirty="0" err="1"/>
              <a:t>HEC</a:t>
            </a:r>
            <a:r>
              <a:rPr lang="en-US" sz="2000" dirty="0"/>
              <a:t>-RAS</a:t>
            </a:r>
          </a:p>
          <a:p>
            <a:pPr lvl="1"/>
            <a:r>
              <a:rPr lang="en-US" sz="2000" dirty="0"/>
              <a:t>Plug-in Application Programming Interface (API) for extension of modeling capabilities</a:t>
            </a:r>
          </a:p>
          <a:p>
            <a:pPr lvl="2"/>
            <a:r>
              <a:rPr lang="en-US" sz="1800" dirty="0"/>
              <a:t>Data Management</a:t>
            </a:r>
          </a:p>
          <a:p>
            <a:pPr lvl="2"/>
            <a:r>
              <a:rPr lang="en-US" sz="1800" dirty="0"/>
              <a:t>User Interface</a:t>
            </a:r>
          </a:p>
          <a:p>
            <a:pPr lvl="2"/>
            <a:r>
              <a:rPr lang="en-US" sz="1800" dirty="0"/>
              <a:t>Computational Model Support</a:t>
            </a:r>
          </a:p>
          <a:p>
            <a:pPr lvl="2"/>
            <a:r>
              <a:rPr lang="en-US" sz="1800" dirty="0"/>
              <a:t>Reporting</a:t>
            </a:r>
          </a:p>
          <a:p>
            <a:pPr marL="914400" lvl="2" indent="0">
              <a:buNone/>
            </a:pPr>
            <a:endParaRPr lang="en-US" sz="1800" dirty="0"/>
          </a:p>
          <a:p>
            <a:pPr marL="0" indent="0">
              <a:buNone/>
            </a:pPr>
            <a:r>
              <a:rPr lang="en-US" sz="1800" dirty="0"/>
              <a:t>https://www.hec.usace.army.mil/software/hec-wat/</a:t>
            </a:r>
          </a:p>
        </p:txBody>
      </p:sp>
      <p:sp>
        <p:nvSpPr>
          <p:cNvPr id="4" name="Text Placeholder 3">
            <a:extLst>
              <a:ext uri="{FF2B5EF4-FFF2-40B4-BE49-F238E27FC236}">
                <a16:creationId xmlns:a16="http://schemas.microsoft.com/office/drawing/2014/main" id="{2A37E12A-A7DF-4D94-BA66-2CEA3BDA293F}"/>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80E89004-65A5-4A70-B2FB-F690112BAFA3}"/>
              </a:ext>
            </a:extLst>
          </p:cNvPr>
          <p:cNvPicPr>
            <a:picLocks noChangeAspect="1"/>
          </p:cNvPicPr>
          <p:nvPr/>
        </p:nvPicPr>
        <p:blipFill>
          <a:blip r:embed="rId2"/>
          <a:stretch>
            <a:fillRect/>
          </a:stretch>
        </p:blipFill>
        <p:spPr>
          <a:xfrm>
            <a:off x="7106673" y="1646829"/>
            <a:ext cx="4781420" cy="2696571"/>
          </a:xfrm>
          <a:prstGeom prst="rect">
            <a:avLst/>
          </a:prstGeom>
        </p:spPr>
      </p:pic>
    </p:spTree>
    <p:extLst>
      <p:ext uri="{BB962C8B-B14F-4D97-AF65-F5344CB8AC3E}">
        <p14:creationId xmlns:p14="http://schemas.microsoft.com/office/powerpoint/2010/main" val="263773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34C6-24F2-4257-A5D3-A97F6045F8C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8F3C00E-CA17-4773-AFB1-54226BA6ED27}"/>
              </a:ext>
            </a:extLst>
          </p:cNvPr>
          <p:cNvSpPr>
            <a:spLocks noGrp="1"/>
          </p:cNvSpPr>
          <p:nvPr>
            <p:ph sz="half" idx="1"/>
          </p:nvPr>
        </p:nvSpPr>
        <p:spPr>
          <a:xfrm>
            <a:off x="228600" y="1825625"/>
            <a:ext cx="5513137" cy="4351338"/>
          </a:xfrm>
        </p:spPr>
        <p:txBody>
          <a:bodyPr/>
          <a:lstStyle/>
          <a:p>
            <a:endParaRPr lang="en-US" dirty="0"/>
          </a:p>
        </p:txBody>
      </p:sp>
      <p:pic>
        <p:nvPicPr>
          <p:cNvPr id="7" name="Picture Placeholder 6" descr="Graphical user interface&#10;&#10;Description automatically generated">
            <a:extLst>
              <a:ext uri="{FF2B5EF4-FFF2-40B4-BE49-F238E27FC236}">
                <a16:creationId xmlns:a16="http://schemas.microsoft.com/office/drawing/2014/main" id="{68ED2D71-E03F-409C-9200-FE02E9082CA7}"/>
              </a:ext>
            </a:extLst>
          </p:cNvPr>
          <p:cNvPicPr>
            <a:picLocks noGrp="1" noChangeAspect="1"/>
          </p:cNvPicPr>
          <p:nvPr>
            <p:ph type="pic" sz="quarter" idx="13"/>
          </p:nvPr>
        </p:nvPicPr>
        <p:blipFill rotWithShape="1">
          <a:blip r:embed="rId2"/>
          <a:srcRect l="1592" t="2534" r="367" b="2534"/>
          <a:stretch/>
        </p:blipFill>
        <p:spPr>
          <a:xfrm>
            <a:off x="5741737" y="-30881"/>
            <a:ext cx="6450263" cy="6888881"/>
          </a:xfrm>
        </p:spPr>
      </p:pic>
      <p:sp>
        <p:nvSpPr>
          <p:cNvPr id="5" name="Text Placeholder 4">
            <a:extLst>
              <a:ext uri="{FF2B5EF4-FFF2-40B4-BE49-F238E27FC236}">
                <a16:creationId xmlns:a16="http://schemas.microsoft.com/office/drawing/2014/main" id="{F4259F09-21B3-4A42-8B46-056CA5FE21A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142224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coffee and tea">
            <a:extLst>
              <a:ext uri="{FF2B5EF4-FFF2-40B4-BE49-F238E27FC236}">
                <a16:creationId xmlns:a16="http://schemas.microsoft.com/office/drawing/2014/main" id="{F180B374-7CF4-480D-8921-92E4C51250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3" t="19786" r="7998"/>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3CE16-3619-40CB-961D-D806C7F2EFD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tx1"/>
                </a:solidFill>
                <a:latin typeface="+mj-lt"/>
                <a:ea typeface="+mj-ea"/>
                <a:cs typeface="+mj-cs"/>
              </a:rPr>
              <a:t>Short Stretch Break </a:t>
            </a:r>
          </a:p>
        </p:txBody>
      </p:sp>
      <p:sp>
        <p:nvSpPr>
          <p:cNvPr id="3082"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4AF096-D988-481A-92FE-A2F1F0D54055}"/>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lgn="r">
              <a:spcAft>
                <a:spcPts val="600"/>
              </a:spcAft>
              <a:defRPr/>
            </a:pPr>
            <a:fld id="{0ECC885B-56BD-4ADE-BFEB-8C818777C4C7}" type="slidenum">
              <a:rPr lang="en-US" b="0">
                <a:solidFill>
                  <a:schemeClr val="tx1"/>
                </a:solidFill>
                <a:latin typeface="Calibri" panose="020F0502020204030204"/>
                <a:ea typeface="+mn-ea"/>
                <a:cs typeface="+mn-cs"/>
              </a:rPr>
              <a:pPr algn="r">
                <a:spcAft>
                  <a:spcPts val="600"/>
                </a:spcAft>
                <a:defRPr/>
              </a:pPr>
              <a:t>79</a:t>
            </a:fld>
            <a:endParaRPr lang="en-US" b="0">
              <a:solidFill>
                <a:schemeClr val="tx1"/>
              </a:solidFill>
              <a:latin typeface="Calibri" panose="020F0502020204030204"/>
              <a:ea typeface="+mn-ea"/>
              <a:cs typeface="+mn-cs"/>
            </a:endParaRPr>
          </a:p>
        </p:txBody>
      </p:sp>
    </p:spTree>
    <p:extLst>
      <p:ext uri="{BB962C8B-B14F-4D97-AF65-F5344CB8AC3E}">
        <p14:creationId xmlns:p14="http://schemas.microsoft.com/office/powerpoint/2010/main" val="2107830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5F2E1-2A76-C543-9249-4464A550A004}"/>
              </a:ext>
            </a:extLst>
          </p:cNvPr>
          <p:cNvSpPr>
            <a:spLocks noGrp="1"/>
          </p:cNvSpPr>
          <p:nvPr>
            <p:ph type="title"/>
          </p:nvPr>
        </p:nvSpPr>
        <p:spPr/>
        <p:txBody>
          <a:bodyPr/>
          <a:lstStyle/>
          <a:p>
            <a:r>
              <a:rPr lang="en-US" dirty="0"/>
              <a:t>Water Temperature Management Story</a:t>
            </a:r>
          </a:p>
        </p:txBody>
      </p:sp>
      <p:pic>
        <p:nvPicPr>
          <p:cNvPr id="5" name="Picture 4" descr="Diagram&#10;&#10;Description automatically generated with medium confidence">
            <a:extLst>
              <a:ext uri="{FF2B5EF4-FFF2-40B4-BE49-F238E27FC236}">
                <a16:creationId xmlns:a16="http://schemas.microsoft.com/office/drawing/2014/main" id="{64D79B13-35C3-4A1C-B334-C956968009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370320"/>
          </a:xfrm>
          <a:prstGeom prst="rect">
            <a:avLst/>
          </a:prstGeom>
          <a:ln>
            <a:noFill/>
          </a:ln>
        </p:spPr>
      </p:pic>
      <p:sp>
        <p:nvSpPr>
          <p:cNvPr id="8" name="TextBox 7">
            <a:extLst>
              <a:ext uri="{FF2B5EF4-FFF2-40B4-BE49-F238E27FC236}">
                <a16:creationId xmlns:a16="http://schemas.microsoft.com/office/drawing/2014/main" id="{ECBBC508-E37D-4BA1-B924-7DB98B4A4A94}"/>
              </a:ext>
            </a:extLst>
          </p:cNvPr>
          <p:cNvSpPr txBox="1"/>
          <p:nvPr/>
        </p:nvSpPr>
        <p:spPr>
          <a:xfrm>
            <a:off x="-15240" y="6230983"/>
            <a:ext cx="12207240" cy="653335"/>
          </a:xfrm>
          <a:prstGeom prst="rect">
            <a:avLst/>
          </a:prstGeom>
          <a:solidFill>
            <a:srgbClr val="C4A881"/>
          </a:solidFill>
          <a:ln>
            <a:noFill/>
          </a:ln>
        </p:spPr>
        <p:txBody>
          <a:bodyPr wrap="square" anchor="b">
            <a:noAutofit/>
          </a:bodyPr>
          <a:lstStyle/>
          <a:p>
            <a:pPr marR="0" lvl="0">
              <a:spcBef>
                <a:spcPts val="0"/>
              </a:spcBef>
              <a:spcAft>
                <a:spcPts val="1200"/>
              </a:spcAft>
              <a:tabLst>
                <a:tab pos="228600" algn="l"/>
                <a:tab pos="457200" algn="l"/>
              </a:tabLst>
            </a:pPr>
            <a:r>
              <a:rPr lang="en-US" sz="1400" dirty="0">
                <a:solidFill>
                  <a:schemeClr val="tx1">
                    <a:lumMod val="85000"/>
                    <a:lumOff val="15000"/>
                  </a:schemeClr>
                </a:solidFill>
                <a:effectLst/>
                <a:latin typeface="Calibri" panose="020F0502020204030204" pitchFamily="34" charset="0"/>
                <a:ea typeface="PMingLiU" panose="02020500000000000000" pitchFamily="18" charset="-120"/>
                <a:cs typeface="Times New Roman" panose="02020603050405020304" pitchFamily="18" charset="0"/>
              </a:rPr>
              <a:t>Reference: Reclamation, 2017. Water Temperature Management in Reservoir-River Systems through Selective Withdrawal, </a:t>
            </a:r>
            <a:br>
              <a:rPr lang="en-US" sz="1400" dirty="0">
                <a:solidFill>
                  <a:schemeClr val="tx1">
                    <a:lumMod val="85000"/>
                    <a:lumOff val="15000"/>
                  </a:schemeClr>
                </a:solidFill>
                <a:effectLst/>
                <a:latin typeface="Calibri" panose="020F0502020204030204" pitchFamily="34" charset="0"/>
                <a:ea typeface="PMingLiU" panose="02020500000000000000" pitchFamily="18" charset="-120"/>
                <a:cs typeface="Times New Roman" panose="02020603050405020304" pitchFamily="18" charset="0"/>
              </a:rPr>
            </a:br>
            <a:r>
              <a:rPr lang="en-US" sz="1400" dirty="0">
                <a:solidFill>
                  <a:schemeClr val="tx1">
                    <a:lumMod val="85000"/>
                    <a:lumOff val="15000"/>
                  </a:schemeClr>
                </a:solidFill>
                <a:effectLst/>
                <a:latin typeface="Calibri" panose="020F0502020204030204" pitchFamily="34" charset="0"/>
                <a:ea typeface="PMingLiU" panose="02020500000000000000" pitchFamily="18" charset="-120"/>
                <a:cs typeface="Times New Roman" panose="02020603050405020304" pitchFamily="18" charset="0"/>
              </a:rPr>
              <a:t>Reference Technical Memorandum for Central Valley Project Operation, California. September. </a:t>
            </a:r>
            <a:endParaRPr lang="en-US" sz="1400" dirty="0">
              <a:solidFill>
                <a:schemeClr val="tx1">
                  <a:lumMod val="85000"/>
                  <a:lumOff val="15000"/>
                </a:schemeClr>
              </a:solidFill>
              <a:effectLst/>
              <a:latin typeface="Garamond" panose="020204040303010108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5378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179BC7-4D49-4064-94F3-DEC11DC2E98B}"/>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2BF1385C-1CBB-49C5-9154-29EB9C654AD0}"/>
              </a:ext>
            </a:extLst>
          </p:cNvPr>
          <p:cNvSpPr>
            <a:spLocks noGrp="1"/>
          </p:cNvSpPr>
          <p:nvPr>
            <p:ph type="ctrTitle"/>
          </p:nvPr>
        </p:nvSpPr>
        <p:spPr>
          <a:xfrm>
            <a:off x="808504" y="3291840"/>
            <a:ext cx="11215856" cy="2331720"/>
          </a:xfrm>
        </p:spPr>
        <p:txBody>
          <a:bodyPr/>
          <a:lstStyle/>
          <a:p>
            <a:r>
              <a:rPr lang="en-US" dirty="0"/>
              <a:t>Water Temperature Model and Framework Review and Selection</a:t>
            </a:r>
            <a:br>
              <a:rPr lang="en-US" sz="4400" dirty="0"/>
            </a:br>
            <a:r>
              <a:rPr lang="en-US" sz="3600" dirty="0"/>
              <a:t>- </a:t>
            </a:r>
            <a:r>
              <a:rPr lang="en-US" sz="2800" dirty="0"/>
              <a:t>Trial Implementation of the Recommended Modeling Framework</a:t>
            </a:r>
            <a:endParaRPr lang="en-US" sz="4400" dirty="0"/>
          </a:p>
        </p:txBody>
      </p:sp>
      <p:sp>
        <p:nvSpPr>
          <p:cNvPr id="5" name="Subtitle 4">
            <a:extLst>
              <a:ext uri="{FF2B5EF4-FFF2-40B4-BE49-F238E27FC236}">
                <a16:creationId xmlns:a16="http://schemas.microsoft.com/office/drawing/2014/main" id="{5150E8D7-37A8-4983-8ADE-581355763F29}"/>
              </a:ext>
            </a:extLst>
          </p:cNvPr>
          <p:cNvSpPr>
            <a:spLocks noGrp="1"/>
          </p:cNvSpPr>
          <p:nvPr>
            <p:ph type="subTitle" idx="1"/>
          </p:nvPr>
        </p:nvSpPr>
        <p:spPr>
          <a:xfrm>
            <a:off x="808504" y="5748169"/>
            <a:ext cx="9144000" cy="735106"/>
          </a:xfrm>
        </p:spPr>
        <p:txBody>
          <a:bodyPr/>
          <a:lstStyle/>
          <a:p>
            <a:r>
              <a:rPr lang="en-US" dirty="0"/>
              <a:t>John DeGeorge, Ph.D., P.E., RMA </a:t>
            </a:r>
          </a:p>
        </p:txBody>
      </p:sp>
      <p:pic>
        <p:nvPicPr>
          <p:cNvPr id="6" name="Picture Placeholder 5">
            <a:extLst>
              <a:ext uri="{FF2B5EF4-FFF2-40B4-BE49-F238E27FC236}">
                <a16:creationId xmlns:a16="http://schemas.microsoft.com/office/drawing/2014/main" id="{D927F10D-931C-4A5A-8540-805045D93372}"/>
              </a:ext>
            </a:extLst>
          </p:cNvPr>
          <p:cNvPicPr>
            <a:picLocks noGrp="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FB0D263-D04C-45A1-9DAD-99EB467A4E18}"/>
              </a:ext>
            </a:extLst>
          </p:cNvPr>
          <p:cNvSpPr txBox="1"/>
          <p:nvPr/>
        </p:nvSpPr>
        <p:spPr>
          <a:xfrm>
            <a:off x="10089004" y="3270558"/>
            <a:ext cx="2148496" cy="230832"/>
          </a:xfrm>
          <a:prstGeom prst="rect">
            <a:avLst/>
          </a:prstGeom>
          <a:noFill/>
        </p:spPr>
        <p:txBody>
          <a:bodyPr wrap="square" rtlCol="0">
            <a:spAutoFit/>
          </a:bodyPr>
          <a:lstStyle/>
          <a:p>
            <a:r>
              <a:rPr lang="en-US" sz="900" dirty="0">
                <a:solidFill>
                  <a:schemeClr val="bg1"/>
                </a:solidFill>
              </a:rPr>
              <a:t>Photo credit: John Hannon, Reclamation</a:t>
            </a:r>
          </a:p>
        </p:txBody>
      </p:sp>
    </p:spTree>
    <p:extLst>
      <p:ext uri="{BB962C8B-B14F-4D97-AF65-F5344CB8AC3E}">
        <p14:creationId xmlns:p14="http://schemas.microsoft.com/office/powerpoint/2010/main" val="184370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Modeling Framework Test</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r>
              <a:rPr lang="en-US" dirty="0"/>
              <a:t>Purpose of the Modeling Framework Test</a:t>
            </a:r>
          </a:p>
          <a:p>
            <a:r>
              <a:rPr lang="en-US" dirty="0"/>
              <a:t>Models in the Test</a:t>
            </a:r>
          </a:p>
          <a:p>
            <a:r>
              <a:rPr lang="en-US" dirty="0"/>
              <a:t>Use Cases</a:t>
            </a:r>
          </a:p>
          <a:p>
            <a:r>
              <a:rPr lang="en-US" dirty="0" err="1"/>
              <a:t>HEC</a:t>
            </a:r>
            <a:r>
              <a:rPr lang="en-US" dirty="0"/>
              <a:t>-WAT Implementation</a:t>
            </a:r>
          </a:p>
          <a:p>
            <a:pPr lvl="1"/>
            <a:r>
              <a:rPr lang="en-US" dirty="0"/>
              <a:t>Workflow Action Plug-in</a:t>
            </a:r>
          </a:p>
          <a:p>
            <a:pPr lvl="1"/>
            <a:r>
              <a:rPr lang="en-US" dirty="0"/>
              <a:t>Input Data Review</a:t>
            </a:r>
          </a:p>
          <a:p>
            <a:pPr lvl="1"/>
            <a:r>
              <a:rPr lang="en-US" dirty="0"/>
              <a:t>Simulation</a:t>
            </a:r>
          </a:p>
          <a:p>
            <a:pPr lvl="1"/>
            <a:r>
              <a:rPr lang="en-US" dirty="0"/>
              <a:t>Automated Reports</a:t>
            </a:r>
          </a:p>
          <a:p>
            <a:r>
              <a:rPr lang="en-US" dirty="0"/>
              <a:t>Next Steps</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BAC7BFAE-FF6C-4772-86FA-1485DA28859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188331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Purpose of the Modeling Framework Test</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a:xfrm>
            <a:off x="228600" y="1865313"/>
            <a:ext cx="6997996" cy="4352544"/>
          </a:xfrm>
        </p:spPr>
        <p:txBody>
          <a:bodyPr>
            <a:normAutofit/>
          </a:bodyPr>
          <a:lstStyle/>
          <a:p>
            <a:r>
              <a:rPr lang="en-US" dirty="0"/>
              <a:t>Demonstrate</a:t>
            </a:r>
          </a:p>
          <a:p>
            <a:pPr lvl="1"/>
            <a:r>
              <a:rPr lang="en-US" dirty="0"/>
              <a:t>Running several models from a common set of input data</a:t>
            </a:r>
          </a:p>
          <a:p>
            <a:pPr lvl="1"/>
            <a:r>
              <a:rPr lang="en-US" dirty="0"/>
              <a:t>Using a guided workflow to accomplish a modeling objective (“Use Case”)</a:t>
            </a:r>
          </a:p>
          <a:p>
            <a:pPr lvl="2"/>
            <a:r>
              <a:rPr lang="en-US" dirty="0"/>
              <a:t>Validation of a set of models using newly available data as the first example</a:t>
            </a:r>
          </a:p>
          <a:p>
            <a:pPr lvl="1"/>
            <a:r>
              <a:rPr lang="en-US" dirty="0"/>
              <a:t>Creating reports from several models using a common report format</a:t>
            </a:r>
          </a:p>
          <a:p>
            <a:pPr lvl="1"/>
            <a:endParaRPr lang="en-US" dirty="0"/>
          </a:p>
          <a:p>
            <a:pPr lvl="1"/>
            <a:endParaRPr lang="en-US" dirty="0"/>
          </a:p>
          <a:p>
            <a:pPr lvl="1"/>
            <a:endParaRPr lang="en-US" dirty="0"/>
          </a:p>
        </p:txBody>
      </p:sp>
      <p:sp>
        <p:nvSpPr>
          <p:cNvPr id="37" name="Text Placeholder 36">
            <a:extLst>
              <a:ext uri="{FF2B5EF4-FFF2-40B4-BE49-F238E27FC236}">
                <a16:creationId xmlns:a16="http://schemas.microsoft.com/office/drawing/2014/main" id="{0DC78B8A-8304-48FF-9ECC-3E9340177919}"/>
              </a:ext>
            </a:extLst>
          </p:cNvPr>
          <p:cNvSpPr>
            <a:spLocks noGrp="1"/>
          </p:cNvSpPr>
          <p:nvPr>
            <p:ph type="body" sz="quarter" idx="14"/>
          </p:nvPr>
        </p:nvSpPr>
        <p:spPr/>
        <p:txBody>
          <a:bodyPr/>
          <a:lstStyle/>
          <a:p>
            <a:endParaRPr lang="en-US"/>
          </a:p>
        </p:txBody>
      </p:sp>
      <p:grpSp>
        <p:nvGrpSpPr>
          <p:cNvPr id="35" name="Group 34">
            <a:extLst>
              <a:ext uri="{FF2B5EF4-FFF2-40B4-BE49-F238E27FC236}">
                <a16:creationId xmlns:a16="http://schemas.microsoft.com/office/drawing/2014/main" id="{0C5C0C2F-E127-491E-A953-66DEA1CD415F}"/>
              </a:ext>
            </a:extLst>
          </p:cNvPr>
          <p:cNvGrpSpPr/>
          <p:nvPr/>
        </p:nvGrpSpPr>
        <p:grpSpPr>
          <a:xfrm>
            <a:off x="7392144" y="1484784"/>
            <a:ext cx="4320478" cy="4417476"/>
            <a:chOff x="6744072" y="1171764"/>
            <a:chExt cx="5112566" cy="5401973"/>
          </a:xfrm>
        </p:grpSpPr>
        <p:sp>
          <p:nvSpPr>
            <p:cNvPr id="5" name="Cylinder 4">
              <a:extLst>
                <a:ext uri="{FF2B5EF4-FFF2-40B4-BE49-F238E27FC236}">
                  <a16:creationId xmlns:a16="http://schemas.microsoft.com/office/drawing/2014/main" id="{FCD665D2-8A45-4283-A7D8-89EB8700E53F}"/>
                </a:ext>
              </a:extLst>
            </p:cNvPr>
            <p:cNvSpPr/>
            <p:nvPr/>
          </p:nvSpPr>
          <p:spPr>
            <a:xfrm>
              <a:off x="8865749" y="1171764"/>
              <a:ext cx="1152128" cy="687611"/>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Historical Observations</a:t>
              </a:r>
            </a:p>
          </p:txBody>
        </p:sp>
        <p:sp>
          <p:nvSpPr>
            <p:cNvPr id="6" name="Flowchart: Multidocument 5">
              <a:extLst>
                <a:ext uri="{FF2B5EF4-FFF2-40B4-BE49-F238E27FC236}">
                  <a16:creationId xmlns:a16="http://schemas.microsoft.com/office/drawing/2014/main" id="{C89528C7-1AF0-470C-A1B8-DD96BB449D09}"/>
                </a:ext>
              </a:extLst>
            </p:cNvPr>
            <p:cNvSpPr/>
            <p:nvPr/>
          </p:nvSpPr>
          <p:spPr>
            <a:xfrm>
              <a:off x="7752184" y="5795046"/>
              <a:ext cx="1728192" cy="778691"/>
            </a:xfrm>
            <a:prstGeom prst="flowChartMulti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Reports</a:t>
              </a:r>
            </a:p>
          </p:txBody>
        </p:sp>
        <p:grpSp>
          <p:nvGrpSpPr>
            <p:cNvPr id="36" name="Group 35">
              <a:extLst>
                <a:ext uri="{FF2B5EF4-FFF2-40B4-BE49-F238E27FC236}">
                  <a16:creationId xmlns:a16="http://schemas.microsoft.com/office/drawing/2014/main" id="{460BB699-305F-4E24-ACAA-9B3BB1775F79}"/>
                </a:ext>
              </a:extLst>
            </p:cNvPr>
            <p:cNvGrpSpPr/>
            <p:nvPr/>
          </p:nvGrpSpPr>
          <p:grpSpPr>
            <a:xfrm>
              <a:off x="6744072" y="1859375"/>
              <a:ext cx="5112566" cy="3690811"/>
              <a:chOff x="6744072" y="1859375"/>
              <a:chExt cx="5112566" cy="3690811"/>
            </a:xfrm>
          </p:grpSpPr>
          <p:sp>
            <p:nvSpPr>
              <p:cNvPr id="4" name="Rectangle 3">
                <a:extLst>
                  <a:ext uri="{FF2B5EF4-FFF2-40B4-BE49-F238E27FC236}">
                    <a16:creationId xmlns:a16="http://schemas.microsoft.com/office/drawing/2014/main" id="{74431CAC-79A2-4798-8D62-0DDEE544F90A}"/>
                  </a:ext>
                </a:extLst>
              </p:cNvPr>
              <p:cNvSpPr/>
              <p:nvPr/>
            </p:nvSpPr>
            <p:spPr>
              <a:xfrm>
                <a:off x="6744072" y="1952402"/>
                <a:ext cx="5112566" cy="359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400" dirty="0"/>
              </a:p>
            </p:txBody>
          </p:sp>
          <p:sp>
            <p:nvSpPr>
              <p:cNvPr id="7" name="Flowchart: Preparation 6">
                <a:extLst>
                  <a:ext uri="{FF2B5EF4-FFF2-40B4-BE49-F238E27FC236}">
                    <a16:creationId xmlns:a16="http://schemas.microsoft.com/office/drawing/2014/main" id="{8776DF53-34F5-4622-A24F-838350B45DD8}"/>
                  </a:ext>
                </a:extLst>
              </p:cNvPr>
              <p:cNvSpPr/>
              <p:nvPr/>
            </p:nvSpPr>
            <p:spPr>
              <a:xfrm>
                <a:off x="9577340" y="2164227"/>
                <a:ext cx="2141440" cy="462039"/>
              </a:xfrm>
              <a:prstGeom prst="flowChartPreparati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lumOff val="50000"/>
                      </a:schemeClr>
                    </a:solidFill>
                  </a:rPr>
                  <a:t>Automated Pre-Processing</a:t>
                </a:r>
              </a:p>
            </p:txBody>
          </p:sp>
          <p:cxnSp>
            <p:nvCxnSpPr>
              <p:cNvPr id="8" name="Straight Arrow Connector 7">
                <a:extLst>
                  <a:ext uri="{FF2B5EF4-FFF2-40B4-BE49-F238E27FC236}">
                    <a16:creationId xmlns:a16="http://schemas.microsoft.com/office/drawing/2014/main" id="{58742DBB-FEBC-417C-ADE3-7B6F9A40D1B2}"/>
                  </a:ext>
                </a:extLst>
              </p:cNvPr>
              <p:cNvCxnSpPr>
                <a:cxnSpLocks/>
                <a:stCxn id="5" idx="3"/>
                <a:endCxn id="13" idx="0"/>
              </p:cNvCxnSpPr>
              <p:nvPr/>
            </p:nvCxnSpPr>
            <p:spPr>
              <a:xfrm>
                <a:off x="9441813" y="1859375"/>
                <a:ext cx="1" cy="31345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B7E21D-5747-4E47-AF79-A25624183330}"/>
                  </a:ext>
                </a:extLst>
              </p:cNvPr>
              <p:cNvCxnSpPr>
                <a:cxnSpLocks/>
              </p:cNvCxnSpPr>
              <p:nvPr/>
            </p:nvCxnSpPr>
            <p:spPr>
              <a:xfrm>
                <a:off x="8626931" y="2617668"/>
                <a:ext cx="0" cy="468668"/>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CD4E7B-A216-441B-A165-54F146DB1BEE}"/>
                  </a:ext>
                </a:extLst>
              </p:cNvPr>
              <p:cNvCxnSpPr>
                <a:cxnSpLocks/>
              </p:cNvCxnSpPr>
              <p:nvPr/>
            </p:nvCxnSpPr>
            <p:spPr>
              <a:xfrm>
                <a:off x="10576424" y="4682150"/>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Preparation 11">
                <a:extLst>
                  <a:ext uri="{FF2B5EF4-FFF2-40B4-BE49-F238E27FC236}">
                    <a16:creationId xmlns:a16="http://schemas.microsoft.com/office/drawing/2014/main" id="{F9CC196D-281D-4593-B6C3-664639DAFAC4}"/>
                  </a:ext>
                </a:extLst>
              </p:cNvPr>
              <p:cNvSpPr/>
              <p:nvPr/>
            </p:nvSpPr>
            <p:spPr>
              <a:xfrm>
                <a:off x="7129352" y="2164227"/>
                <a:ext cx="2141440" cy="462039"/>
              </a:xfrm>
              <a:prstGeom prst="flowChartPreparati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lumOff val="50000"/>
                      </a:schemeClr>
                    </a:solidFill>
                  </a:rPr>
                  <a:t>Automated Pre-Processing</a:t>
                </a:r>
              </a:p>
            </p:txBody>
          </p:sp>
          <p:sp>
            <p:nvSpPr>
              <p:cNvPr id="13" name="Rectangle 12">
                <a:extLst>
                  <a:ext uri="{FF2B5EF4-FFF2-40B4-BE49-F238E27FC236}">
                    <a16:creationId xmlns:a16="http://schemas.microsoft.com/office/drawing/2014/main" id="{8F5BBFEB-F580-420F-A61C-EAAC7570FBAA}"/>
                  </a:ext>
                </a:extLst>
              </p:cNvPr>
              <p:cNvSpPr/>
              <p:nvPr/>
            </p:nvSpPr>
            <p:spPr>
              <a:xfrm>
                <a:off x="7608168" y="2172825"/>
                <a:ext cx="3667292" cy="4448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lumMod val="50000"/>
                      </a:schemeClr>
                    </a:solidFill>
                  </a:rPr>
                  <a:t>Automated Pre-Processing</a:t>
                </a:r>
              </a:p>
            </p:txBody>
          </p:sp>
          <p:sp>
            <p:nvSpPr>
              <p:cNvPr id="14" name="Flowchart: Preparation 13">
                <a:extLst>
                  <a:ext uri="{FF2B5EF4-FFF2-40B4-BE49-F238E27FC236}">
                    <a16:creationId xmlns:a16="http://schemas.microsoft.com/office/drawing/2014/main" id="{FA44810F-85BA-4F16-8F1D-FE028D07A84F}"/>
                  </a:ext>
                </a:extLst>
              </p:cNvPr>
              <p:cNvSpPr/>
              <p:nvPr/>
            </p:nvSpPr>
            <p:spPr>
              <a:xfrm>
                <a:off x="9587613" y="4995120"/>
                <a:ext cx="2141440" cy="462039"/>
              </a:xfrm>
              <a:prstGeom prst="flowChartPreparat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lumOff val="50000"/>
                      </a:schemeClr>
                    </a:solidFill>
                  </a:rPr>
                  <a:t>Automated Pre-Processing</a:t>
                </a:r>
              </a:p>
            </p:txBody>
          </p:sp>
          <p:sp>
            <p:nvSpPr>
              <p:cNvPr id="15" name="Flowchart: Preparation 14">
                <a:extLst>
                  <a:ext uri="{FF2B5EF4-FFF2-40B4-BE49-F238E27FC236}">
                    <a16:creationId xmlns:a16="http://schemas.microsoft.com/office/drawing/2014/main" id="{227A506C-D8FA-44B0-9DDE-B8CC6B41F438}"/>
                  </a:ext>
                </a:extLst>
              </p:cNvPr>
              <p:cNvSpPr/>
              <p:nvPr/>
            </p:nvSpPr>
            <p:spPr>
              <a:xfrm>
                <a:off x="7129352" y="4985622"/>
                <a:ext cx="2141440" cy="462039"/>
              </a:xfrm>
              <a:prstGeom prst="flowChartPreparat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lumOff val="50000"/>
                      </a:schemeClr>
                    </a:solidFill>
                  </a:rPr>
                  <a:t>Automated Pre-Processing</a:t>
                </a:r>
              </a:p>
            </p:txBody>
          </p:sp>
          <p:sp>
            <p:nvSpPr>
              <p:cNvPr id="16" name="Rectangle 15">
                <a:extLst>
                  <a:ext uri="{FF2B5EF4-FFF2-40B4-BE49-F238E27FC236}">
                    <a16:creationId xmlns:a16="http://schemas.microsoft.com/office/drawing/2014/main" id="{6B1D6259-817D-45E2-B9AD-E27AE7D7A810}"/>
                  </a:ext>
                </a:extLst>
              </p:cNvPr>
              <p:cNvSpPr/>
              <p:nvPr/>
            </p:nvSpPr>
            <p:spPr>
              <a:xfrm>
                <a:off x="7608168" y="4994220"/>
                <a:ext cx="3667291" cy="4448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lumMod val="50000"/>
                      </a:schemeClr>
                    </a:solidFill>
                  </a:rPr>
                  <a:t>Automated Post-Processing</a:t>
                </a:r>
              </a:p>
            </p:txBody>
          </p:sp>
          <p:grpSp>
            <p:nvGrpSpPr>
              <p:cNvPr id="17" name="Group 16">
                <a:extLst>
                  <a:ext uri="{FF2B5EF4-FFF2-40B4-BE49-F238E27FC236}">
                    <a16:creationId xmlns:a16="http://schemas.microsoft.com/office/drawing/2014/main" id="{A78BBC04-0D68-4895-9354-13DB387F434A}"/>
                  </a:ext>
                </a:extLst>
              </p:cNvPr>
              <p:cNvGrpSpPr/>
              <p:nvPr/>
            </p:nvGrpSpPr>
            <p:grpSpPr>
              <a:xfrm>
                <a:off x="7536160" y="3077796"/>
                <a:ext cx="1535132" cy="756264"/>
                <a:chOff x="6937132" y="2852936"/>
                <a:chExt cx="1535132" cy="756264"/>
              </a:xfrm>
            </p:grpSpPr>
            <p:sp>
              <p:nvSpPr>
                <p:cNvPr id="18" name="Rectangle: Single Corner Snipped 17">
                  <a:extLst>
                    <a:ext uri="{FF2B5EF4-FFF2-40B4-BE49-F238E27FC236}">
                      <a16:creationId xmlns:a16="http://schemas.microsoft.com/office/drawing/2014/main" id="{C8CCA4F9-7F65-429F-851A-0F29767479B8}"/>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100" dirty="0"/>
                </a:p>
              </p:txBody>
            </p:sp>
            <p:sp>
              <p:nvSpPr>
                <p:cNvPr id="19" name="Rectangle: Single Corner Snipped 18">
                  <a:extLst>
                    <a:ext uri="{FF2B5EF4-FFF2-40B4-BE49-F238E27FC236}">
                      <a16:creationId xmlns:a16="http://schemas.microsoft.com/office/drawing/2014/main" id="{90178C3C-29B6-4612-9EDC-FB7C8D2F3E07}"/>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100" dirty="0"/>
                    <a:t>	</a:t>
                  </a:r>
                </a:p>
              </p:txBody>
            </p:sp>
            <p:sp>
              <p:nvSpPr>
                <p:cNvPr id="20" name="Rectangle: Single Corner Snipped 19">
                  <a:extLst>
                    <a:ext uri="{FF2B5EF4-FFF2-40B4-BE49-F238E27FC236}">
                      <a16:creationId xmlns:a16="http://schemas.microsoft.com/office/drawing/2014/main" id="{7EE14493-BCBF-4776-ADF8-8DB83D89C836}"/>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100" dirty="0"/>
                    <a:t>		</a:t>
                  </a:r>
                </a:p>
                <a:p>
                  <a:endParaRPr lang="en-US" sz="1100" dirty="0"/>
                </a:p>
              </p:txBody>
            </p:sp>
            <p:sp>
              <p:nvSpPr>
                <p:cNvPr id="21" name="Rectangle 20">
                  <a:extLst>
                    <a:ext uri="{FF2B5EF4-FFF2-40B4-BE49-F238E27FC236}">
                      <a16:creationId xmlns:a16="http://schemas.microsoft.com/office/drawing/2014/main" id="{A48B1621-E66B-4DE4-B021-19FCCAC4DF31}"/>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a:t>Model 1</a:t>
                  </a:r>
                </a:p>
              </p:txBody>
            </p:sp>
          </p:grpSp>
          <p:grpSp>
            <p:nvGrpSpPr>
              <p:cNvPr id="22" name="Group 21">
                <a:extLst>
                  <a:ext uri="{FF2B5EF4-FFF2-40B4-BE49-F238E27FC236}">
                    <a16:creationId xmlns:a16="http://schemas.microsoft.com/office/drawing/2014/main" id="{749306C7-AA05-46BB-9093-1137F21743FB}"/>
                  </a:ext>
                </a:extLst>
              </p:cNvPr>
              <p:cNvGrpSpPr/>
              <p:nvPr/>
            </p:nvGrpSpPr>
            <p:grpSpPr>
              <a:xfrm>
                <a:off x="9496900" y="2917675"/>
                <a:ext cx="1535132" cy="756264"/>
                <a:chOff x="6937132" y="2852936"/>
                <a:chExt cx="1535132" cy="756264"/>
              </a:xfrm>
            </p:grpSpPr>
            <p:sp>
              <p:nvSpPr>
                <p:cNvPr id="23" name="Rectangle: Single Corner Snipped 22">
                  <a:extLst>
                    <a:ext uri="{FF2B5EF4-FFF2-40B4-BE49-F238E27FC236}">
                      <a16:creationId xmlns:a16="http://schemas.microsoft.com/office/drawing/2014/main" id="{23033134-F41A-43A9-AE4A-37EF3188B6C4}"/>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100" dirty="0"/>
                </a:p>
              </p:txBody>
            </p:sp>
            <p:sp>
              <p:nvSpPr>
                <p:cNvPr id="24" name="Rectangle: Single Corner Snipped 23">
                  <a:extLst>
                    <a:ext uri="{FF2B5EF4-FFF2-40B4-BE49-F238E27FC236}">
                      <a16:creationId xmlns:a16="http://schemas.microsoft.com/office/drawing/2014/main" id="{1894BB86-7070-4CF6-980C-09F25C0CAA92}"/>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100" dirty="0"/>
                    <a:t>	</a:t>
                  </a:r>
                </a:p>
              </p:txBody>
            </p:sp>
            <p:sp>
              <p:nvSpPr>
                <p:cNvPr id="25" name="Rectangle: Single Corner Snipped 24">
                  <a:extLst>
                    <a:ext uri="{FF2B5EF4-FFF2-40B4-BE49-F238E27FC236}">
                      <a16:creationId xmlns:a16="http://schemas.microsoft.com/office/drawing/2014/main" id="{C891F0C3-127E-4A00-A4FC-3121B1661386}"/>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100" dirty="0"/>
                    <a:t>		</a:t>
                  </a:r>
                </a:p>
                <a:p>
                  <a:endParaRPr lang="en-US" sz="1100" dirty="0"/>
                </a:p>
              </p:txBody>
            </p:sp>
            <p:sp>
              <p:nvSpPr>
                <p:cNvPr id="26" name="Rectangle 25">
                  <a:extLst>
                    <a:ext uri="{FF2B5EF4-FFF2-40B4-BE49-F238E27FC236}">
                      <a16:creationId xmlns:a16="http://schemas.microsoft.com/office/drawing/2014/main" id="{B0483360-C795-4A36-BD88-A832506BD228}"/>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a:t>Model 3</a:t>
                  </a:r>
                </a:p>
              </p:txBody>
            </p:sp>
          </p:grpSp>
          <p:grpSp>
            <p:nvGrpSpPr>
              <p:cNvPr id="27" name="Group 26">
                <a:extLst>
                  <a:ext uri="{FF2B5EF4-FFF2-40B4-BE49-F238E27FC236}">
                    <a16:creationId xmlns:a16="http://schemas.microsoft.com/office/drawing/2014/main" id="{A5115F90-D9F0-4A75-918E-CCAD7A4A5363}"/>
                  </a:ext>
                </a:extLst>
              </p:cNvPr>
              <p:cNvGrpSpPr/>
              <p:nvPr/>
            </p:nvGrpSpPr>
            <p:grpSpPr>
              <a:xfrm>
                <a:off x="9540833" y="3961971"/>
                <a:ext cx="1535132" cy="756264"/>
                <a:chOff x="6937132" y="2852936"/>
                <a:chExt cx="1535132" cy="756264"/>
              </a:xfrm>
            </p:grpSpPr>
            <p:sp>
              <p:nvSpPr>
                <p:cNvPr id="28" name="Rectangle: Single Corner Snipped 27">
                  <a:extLst>
                    <a:ext uri="{FF2B5EF4-FFF2-40B4-BE49-F238E27FC236}">
                      <a16:creationId xmlns:a16="http://schemas.microsoft.com/office/drawing/2014/main" id="{9E18E30B-3D52-4E42-A1BB-32C8705FA9B8}"/>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100" dirty="0"/>
                </a:p>
              </p:txBody>
            </p:sp>
            <p:sp>
              <p:nvSpPr>
                <p:cNvPr id="29" name="Rectangle: Single Corner Snipped 28">
                  <a:extLst>
                    <a:ext uri="{FF2B5EF4-FFF2-40B4-BE49-F238E27FC236}">
                      <a16:creationId xmlns:a16="http://schemas.microsoft.com/office/drawing/2014/main" id="{87981E81-6ACA-4E3A-84DF-F385BB47963D}"/>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100" dirty="0"/>
                    <a:t>	</a:t>
                  </a:r>
                </a:p>
              </p:txBody>
            </p:sp>
            <p:sp>
              <p:nvSpPr>
                <p:cNvPr id="30" name="Rectangle: Single Corner Snipped 29">
                  <a:extLst>
                    <a:ext uri="{FF2B5EF4-FFF2-40B4-BE49-F238E27FC236}">
                      <a16:creationId xmlns:a16="http://schemas.microsoft.com/office/drawing/2014/main" id="{03DDC609-2515-48FE-8B5B-B82444E84084}"/>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100" dirty="0"/>
                    <a:t>		</a:t>
                  </a:r>
                </a:p>
                <a:p>
                  <a:endParaRPr lang="en-US" sz="1100" dirty="0"/>
                </a:p>
              </p:txBody>
            </p:sp>
            <p:sp>
              <p:nvSpPr>
                <p:cNvPr id="31" name="Rectangle 30">
                  <a:extLst>
                    <a:ext uri="{FF2B5EF4-FFF2-40B4-BE49-F238E27FC236}">
                      <a16:creationId xmlns:a16="http://schemas.microsoft.com/office/drawing/2014/main" id="{0ED9B1F2-B3EB-412F-AEC5-A411136C5191}"/>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a:t>Model 4</a:t>
                  </a:r>
                </a:p>
              </p:txBody>
            </p:sp>
          </p:grpSp>
          <p:cxnSp>
            <p:nvCxnSpPr>
              <p:cNvPr id="32" name="Straight Arrow Connector 31">
                <a:extLst>
                  <a:ext uri="{FF2B5EF4-FFF2-40B4-BE49-F238E27FC236}">
                    <a16:creationId xmlns:a16="http://schemas.microsoft.com/office/drawing/2014/main" id="{7ACD13A4-A8EB-4706-AFCC-A51633F7A287}"/>
                  </a:ext>
                </a:extLst>
              </p:cNvPr>
              <p:cNvCxnSpPr>
                <a:cxnSpLocks/>
              </p:cNvCxnSpPr>
              <p:nvPr/>
            </p:nvCxnSpPr>
            <p:spPr>
              <a:xfrm>
                <a:off x="8621058" y="3842600"/>
                <a:ext cx="11746" cy="115162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AC94B40-FD18-4CF3-BE42-03B6D37099B4}"/>
                  </a:ext>
                </a:extLst>
              </p:cNvPr>
              <p:cNvCxnSpPr>
                <a:cxnSpLocks/>
              </p:cNvCxnSpPr>
              <p:nvPr/>
            </p:nvCxnSpPr>
            <p:spPr>
              <a:xfrm>
                <a:off x="10576424" y="3666219"/>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0FEFED-4225-45CF-B09F-0E68A55132AA}"/>
                  </a:ext>
                </a:extLst>
              </p:cNvPr>
              <p:cNvCxnSpPr>
                <a:cxnSpLocks/>
              </p:cNvCxnSpPr>
              <p:nvPr/>
            </p:nvCxnSpPr>
            <p:spPr>
              <a:xfrm>
                <a:off x="10576424" y="2626266"/>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021B6C5F-D7D9-42B0-8250-B3265C37FE26}"/>
                </a:ext>
              </a:extLst>
            </p:cNvPr>
            <p:cNvCxnSpPr>
              <a:cxnSpLocks/>
              <a:endCxn id="6" idx="0"/>
            </p:cNvCxnSpPr>
            <p:nvPr/>
          </p:nvCxnSpPr>
          <p:spPr>
            <a:xfrm>
              <a:off x="8735173" y="5447661"/>
              <a:ext cx="0" cy="34738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ylinder 39">
              <a:extLst>
                <a:ext uri="{FF2B5EF4-FFF2-40B4-BE49-F238E27FC236}">
                  <a16:creationId xmlns:a16="http://schemas.microsoft.com/office/drawing/2014/main" id="{706955D7-88F8-4A95-BCC8-CEA1A8573B81}"/>
                </a:ext>
              </a:extLst>
            </p:cNvPr>
            <p:cNvSpPr/>
            <p:nvPr/>
          </p:nvSpPr>
          <p:spPr>
            <a:xfrm>
              <a:off x="9696400" y="5740465"/>
              <a:ext cx="1440160" cy="720080"/>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Export</a:t>
              </a:r>
            </a:p>
            <a:p>
              <a:pPr algn="ctr"/>
              <a:r>
                <a:rPr lang="en-US" sz="1100" dirty="0"/>
                <a:t>Excel, CSV, DSS…</a:t>
              </a:r>
            </a:p>
          </p:txBody>
        </p:sp>
        <p:cxnSp>
          <p:nvCxnSpPr>
            <p:cNvPr id="41" name="Straight Arrow Connector 40">
              <a:extLst>
                <a:ext uri="{FF2B5EF4-FFF2-40B4-BE49-F238E27FC236}">
                  <a16:creationId xmlns:a16="http://schemas.microsoft.com/office/drawing/2014/main" id="{1184F7DE-277B-47F5-BA05-139A952DB48B}"/>
                </a:ext>
              </a:extLst>
            </p:cNvPr>
            <p:cNvCxnSpPr>
              <a:cxnSpLocks/>
              <a:endCxn id="40" idx="1"/>
            </p:cNvCxnSpPr>
            <p:nvPr/>
          </p:nvCxnSpPr>
          <p:spPr>
            <a:xfrm>
              <a:off x="10416480" y="5457159"/>
              <a:ext cx="0" cy="283306"/>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407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Models in the Test</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a:xfrm>
            <a:off x="228600" y="1865313"/>
            <a:ext cx="7009852" cy="4352544"/>
          </a:xfrm>
        </p:spPr>
        <p:txBody>
          <a:bodyPr>
            <a:normAutofit/>
          </a:bodyPr>
          <a:lstStyle/>
          <a:p>
            <a:r>
              <a:rPr lang="en-US" sz="2400" dirty="0"/>
              <a:t>CE-QUAL-W2, Shasta and Keswick Reservoirs</a:t>
            </a:r>
          </a:p>
          <a:p>
            <a:r>
              <a:rPr lang="en-US" sz="2400" dirty="0" err="1"/>
              <a:t>HEC</a:t>
            </a:r>
            <a:r>
              <a:rPr lang="en-US" sz="2400" dirty="0"/>
              <a:t>-ResSim, Shasta and Keswick* Reservoirs, Sacramento River to Red Bluff</a:t>
            </a:r>
          </a:p>
          <a:p>
            <a:r>
              <a:rPr lang="en-US" sz="2400" dirty="0" err="1"/>
              <a:t>HEC</a:t>
            </a:r>
            <a:r>
              <a:rPr lang="en-US" sz="2400" dirty="0"/>
              <a:t>-RAS**, Sacramento River to Red Bluff</a:t>
            </a:r>
          </a:p>
          <a:p>
            <a:r>
              <a:rPr lang="en-US" sz="2400" dirty="0"/>
              <a:t>HEC5Q***, Upper Sacramento System</a:t>
            </a:r>
          </a:p>
          <a:p>
            <a:pPr lvl="1"/>
            <a:endParaRPr lang="en-US" sz="2000" dirty="0"/>
          </a:p>
          <a:p>
            <a:pPr marL="457200" lvl="1" indent="0">
              <a:buNone/>
            </a:pPr>
            <a:endParaRPr lang="en-US" sz="2000" dirty="0"/>
          </a:p>
          <a:p>
            <a:pPr marL="0" indent="0">
              <a:buNone/>
            </a:pPr>
            <a:r>
              <a:rPr lang="en-US" sz="1800" dirty="0"/>
              <a:t>*</a:t>
            </a:r>
            <a:r>
              <a:rPr lang="en-US" sz="1800" dirty="0" err="1"/>
              <a:t>HEC</a:t>
            </a:r>
            <a:r>
              <a:rPr lang="en-US" sz="1800" dirty="0"/>
              <a:t>-ResSim Keswick representation very simple at this point</a:t>
            </a:r>
          </a:p>
          <a:p>
            <a:pPr marL="0" indent="0">
              <a:buNone/>
            </a:pPr>
            <a:r>
              <a:rPr lang="en-US" sz="1800" dirty="0"/>
              <a:t>**</a:t>
            </a:r>
            <a:r>
              <a:rPr lang="en-US" sz="1800" dirty="0" err="1"/>
              <a:t>HEC</a:t>
            </a:r>
            <a:r>
              <a:rPr lang="en-US" sz="1800" dirty="0"/>
              <a:t>-RAS </a:t>
            </a:r>
            <a:r>
              <a:rPr lang="en-US" sz="1800" dirty="0" err="1"/>
              <a:t>WQ</a:t>
            </a:r>
            <a:r>
              <a:rPr lang="en-US" sz="1800" dirty="0"/>
              <a:t> not yet tested</a:t>
            </a:r>
          </a:p>
          <a:p>
            <a:pPr marL="0" indent="0">
              <a:buNone/>
            </a:pPr>
            <a:r>
              <a:rPr lang="en-US" sz="1800" dirty="0"/>
              <a:t>***HEC5Q results are provided for comparison</a:t>
            </a:r>
          </a:p>
        </p:txBody>
      </p:sp>
      <p:sp>
        <p:nvSpPr>
          <p:cNvPr id="4" name="Text Placeholder 3">
            <a:extLst>
              <a:ext uri="{FF2B5EF4-FFF2-40B4-BE49-F238E27FC236}">
                <a16:creationId xmlns:a16="http://schemas.microsoft.com/office/drawing/2014/main" id="{0FDC3D17-C1C4-4F9A-A95F-0DF13A565DC8}"/>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210B2DED-2D70-4A9A-9BCF-6849EBED6AC7}"/>
              </a:ext>
            </a:extLst>
          </p:cNvPr>
          <p:cNvPicPr>
            <a:picLocks noChangeAspect="1"/>
          </p:cNvPicPr>
          <p:nvPr/>
        </p:nvPicPr>
        <p:blipFill rotWithShape="1">
          <a:blip r:embed="rId3"/>
          <a:srcRect l="35246" t="29054" r="47427" b="48942"/>
          <a:stretch/>
        </p:blipFill>
        <p:spPr>
          <a:xfrm>
            <a:off x="7622139" y="940791"/>
            <a:ext cx="1512168" cy="1080121"/>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DB8901D8-DB0E-45C5-BFC2-ED9BD6E3CE85}"/>
              </a:ext>
            </a:extLst>
          </p:cNvPr>
          <p:cNvGrpSpPr/>
          <p:nvPr/>
        </p:nvGrpSpPr>
        <p:grpSpPr>
          <a:xfrm>
            <a:off x="7536160" y="4152615"/>
            <a:ext cx="2088232" cy="2340260"/>
            <a:chOff x="7536160" y="3915054"/>
            <a:chExt cx="2088232" cy="2340260"/>
          </a:xfrm>
        </p:grpSpPr>
        <p:pic>
          <p:nvPicPr>
            <p:cNvPr id="7" name="Picture 6">
              <a:extLst>
                <a:ext uri="{FF2B5EF4-FFF2-40B4-BE49-F238E27FC236}">
                  <a16:creationId xmlns:a16="http://schemas.microsoft.com/office/drawing/2014/main" id="{546D932A-36A6-4C8E-ACA2-034182FA9433}"/>
                </a:ext>
              </a:extLst>
            </p:cNvPr>
            <p:cNvPicPr>
              <a:picLocks noChangeAspect="1"/>
            </p:cNvPicPr>
            <p:nvPr/>
          </p:nvPicPr>
          <p:blipFill rotWithShape="1">
            <a:blip r:embed="rId4"/>
            <a:srcRect l="22241" t="21651" r="48773" b="20601"/>
            <a:stretch/>
          </p:blipFill>
          <p:spPr>
            <a:xfrm>
              <a:off x="7536160" y="3915054"/>
              <a:ext cx="2088232" cy="23402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9A5E5C8-D2F0-4C26-BA25-D7D503C40FA6}"/>
                </a:ext>
              </a:extLst>
            </p:cNvPr>
            <p:cNvPicPr>
              <a:picLocks noChangeAspect="1"/>
            </p:cNvPicPr>
            <p:nvPr/>
          </p:nvPicPr>
          <p:blipFill rotWithShape="1">
            <a:blip r:embed="rId5"/>
            <a:srcRect l="29127" t="56095" r="29127"/>
            <a:stretch/>
          </p:blipFill>
          <p:spPr>
            <a:xfrm>
              <a:off x="8878350" y="5294630"/>
              <a:ext cx="432048" cy="796589"/>
            </a:xfrm>
            <a:prstGeom prst="rect">
              <a:avLst/>
            </a:prstGeom>
            <a:ln>
              <a:noFill/>
            </a:ln>
            <a:effectLst/>
          </p:spPr>
        </p:pic>
        <p:pic>
          <p:nvPicPr>
            <p:cNvPr id="9" name="Picture 8">
              <a:extLst>
                <a:ext uri="{FF2B5EF4-FFF2-40B4-BE49-F238E27FC236}">
                  <a16:creationId xmlns:a16="http://schemas.microsoft.com/office/drawing/2014/main" id="{7FDBF5B4-67B8-41AD-B2A1-2BA6D7475F3D}"/>
                </a:ext>
              </a:extLst>
            </p:cNvPr>
            <p:cNvPicPr>
              <a:picLocks noChangeAspect="1"/>
            </p:cNvPicPr>
            <p:nvPr/>
          </p:nvPicPr>
          <p:blipFill rotWithShape="1">
            <a:blip r:embed="rId5"/>
            <a:srcRect l="9962" r="5740" b="68599"/>
            <a:stretch/>
          </p:blipFill>
          <p:spPr>
            <a:xfrm>
              <a:off x="8633250" y="4218376"/>
              <a:ext cx="919134" cy="600187"/>
            </a:xfrm>
            <a:prstGeom prst="rect">
              <a:avLst/>
            </a:prstGeom>
            <a:ln>
              <a:noFill/>
            </a:ln>
            <a:effectLst/>
          </p:spPr>
        </p:pic>
      </p:grpSp>
      <p:pic>
        <p:nvPicPr>
          <p:cNvPr id="11" name="Picture 10">
            <a:extLst>
              <a:ext uri="{FF2B5EF4-FFF2-40B4-BE49-F238E27FC236}">
                <a16:creationId xmlns:a16="http://schemas.microsoft.com/office/drawing/2014/main" id="{389F4A63-B76A-4DB6-8BAE-4C360562FF78}"/>
              </a:ext>
            </a:extLst>
          </p:cNvPr>
          <p:cNvPicPr>
            <a:picLocks noChangeAspect="1"/>
          </p:cNvPicPr>
          <p:nvPr/>
        </p:nvPicPr>
        <p:blipFill rotWithShape="1">
          <a:blip r:embed="rId6"/>
          <a:srcRect l="32872" t="38450" r="57087" b="39449"/>
          <a:stretch/>
        </p:blipFill>
        <p:spPr>
          <a:xfrm>
            <a:off x="7868681" y="2359450"/>
            <a:ext cx="1224136" cy="1515703"/>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E13E4B72-CFA1-4B9F-A709-FF83287C3898}"/>
              </a:ext>
            </a:extLst>
          </p:cNvPr>
          <p:cNvSpPr txBox="1"/>
          <p:nvPr/>
        </p:nvSpPr>
        <p:spPr>
          <a:xfrm>
            <a:off x="8185033" y="1729622"/>
            <a:ext cx="953146" cy="307777"/>
          </a:xfrm>
          <a:prstGeom prst="rect">
            <a:avLst/>
          </a:prstGeom>
          <a:noFill/>
        </p:spPr>
        <p:txBody>
          <a:bodyPr wrap="none" rtlCol="0">
            <a:spAutoFit/>
          </a:bodyPr>
          <a:lstStyle/>
          <a:p>
            <a:r>
              <a:rPr lang="en-US" sz="1400" dirty="0"/>
              <a:t>W2 Shasta</a:t>
            </a:r>
          </a:p>
        </p:txBody>
      </p:sp>
      <p:sp>
        <p:nvSpPr>
          <p:cNvPr id="13" name="TextBox 12">
            <a:extLst>
              <a:ext uri="{FF2B5EF4-FFF2-40B4-BE49-F238E27FC236}">
                <a16:creationId xmlns:a16="http://schemas.microsoft.com/office/drawing/2014/main" id="{E4324E4D-7BCA-4EA3-91B3-A74C804C543F}"/>
              </a:ext>
            </a:extLst>
          </p:cNvPr>
          <p:cNvSpPr txBox="1"/>
          <p:nvPr/>
        </p:nvSpPr>
        <p:spPr>
          <a:xfrm>
            <a:off x="7851780" y="3573016"/>
            <a:ext cx="1052532" cy="307777"/>
          </a:xfrm>
          <a:prstGeom prst="rect">
            <a:avLst/>
          </a:prstGeom>
          <a:noFill/>
        </p:spPr>
        <p:txBody>
          <a:bodyPr wrap="none" rtlCol="0">
            <a:spAutoFit/>
          </a:bodyPr>
          <a:lstStyle/>
          <a:p>
            <a:r>
              <a:rPr lang="en-US" sz="1400" dirty="0"/>
              <a:t>W2 Keswick</a:t>
            </a:r>
          </a:p>
        </p:txBody>
      </p:sp>
      <p:sp>
        <p:nvSpPr>
          <p:cNvPr id="14" name="TextBox 13">
            <a:extLst>
              <a:ext uri="{FF2B5EF4-FFF2-40B4-BE49-F238E27FC236}">
                <a16:creationId xmlns:a16="http://schemas.microsoft.com/office/drawing/2014/main" id="{EBD090C8-382C-4833-9CC9-1AEA75D66B29}"/>
              </a:ext>
            </a:extLst>
          </p:cNvPr>
          <p:cNvSpPr txBox="1"/>
          <p:nvPr/>
        </p:nvSpPr>
        <p:spPr>
          <a:xfrm>
            <a:off x="7464152" y="5983841"/>
            <a:ext cx="1736629" cy="492443"/>
          </a:xfrm>
          <a:prstGeom prst="rect">
            <a:avLst/>
          </a:prstGeom>
          <a:noFill/>
        </p:spPr>
        <p:txBody>
          <a:bodyPr wrap="none" rtlCol="0">
            <a:spAutoFit/>
          </a:bodyPr>
          <a:lstStyle/>
          <a:p>
            <a:r>
              <a:rPr lang="en-US" sz="1400" dirty="0"/>
              <a:t>5Q Upper Sac System</a:t>
            </a:r>
          </a:p>
          <a:p>
            <a:r>
              <a:rPr lang="en-US" sz="1100" dirty="0"/>
              <a:t>(approx. schematic)</a:t>
            </a:r>
            <a:endParaRPr lang="en-US" sz="1400" dirty="0"/>
          </a:p>
        </p:txBody>
      </p:sp>
      <p:pic>
        <p:nvPicPr>
          <p:cNvPr id="16" name="Picture 15">
            <a:extLst>
              <a:ext uri="{FF2B5EF4-FFF2-40B4-BE49-F238E27FC236}">
                <a16:creationId xmlns:a16="http://schemas.microsoft.com/office/drawing/2014/main" id="{B7AE03C1-754C-4054-9466-F49CA5253658}"/>
              </a:ext>
            </a:extLst>
          </p:cNvPr>
          <p:cNvPicPr>
            <a:picLocks noChangeAspect="1"/>
          </p:cNvPicPr>
          <p:nvPr/>
        </p:nvPicPr>
        <p:blipFill rotWithShape="1">
          <a:blip r:embed="rId7"/>
          <a:srcRect l="43828" t="17452" r="31100" b="13250"/>
          <a:stretch/>
        </p:blipFill>
        <p:spPr>
          <a:xfrm>
            <a:off x="9768408" y="1019596"/>
            <a:ext cx="1841182" cy="2855557"/>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950379CE-2A89-4E09-A4EE-50E4F45BF6DD}"/>
              </a:ext>
            </a:extLst>
          </p:cNvPr>
          <p:cNvSpPr txBox="1"/>
          <p:nvPr/>
        </p:nvSpPr>
        <p:spPr>
          <a:xfrm>
            <a:off x="9760015" y="3273612"/>
            <a:ext cx="1342722" cy="523220"/>
          </a:xfrm>
          <a:prstGeom prst="rect">
            <a:avLst/>
          </a:prstGeom>
          <a:noFill/>
        </p:spPr>
        <p:txBody>
          <a:bodyPr wrap="square" rtlCol="0">
            <a:spAutoFit/>
          </a:bodyPr>
          <a:lstStyle/>
          <a:p>
            <a:r>
              <a:rPr lang="en-US" sz="1400" dirty="0" err="1"/>
              <a:t>ResSim</a:t>
            </a:r>
            <a:r>
              <a:rPr lang="en-US" sz="1400" dirty="0"/>
              <a:t> Shasta to Red Bluff</a:t>
            </a:r>
          </a:p>
        </p:txBody>
      </p:sp>
    </p:spTree>
    <p:extLst>
      <p:ext uri="{BB962C8B-B14F-4D97-AF65-F5344CB8AC3E}">
        <p14:creationId xmlns:p14="http://schemas.microsoft.com/office/powerpoint/2010/main" val="3690719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Activities associated with this Test</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a:xfrm>
            <a:off x="228600" y="1865313"/>
            <a:ext cx="6981406" cy="4352544"/>
          </a:xfrm>
        </p:spPr>
        <p:txBody>
          <a:bodyPr>
            <a:normAutofit/>
          </a:bodyPr>
          <a:lstStyle/>
          <a:p>
            <a:r>
              <a:rPr lang="en-US" sz="2000" dirty="0"/>
              <a:t>WAT plug-in development to manage validation use case workflow</a:t>
            </a:r>
          </a:p>
          <a:p>
            <a:r>
              <a:rPr lang="en-US" sz="2000" dirty="0"/>
              <a:t>Improvement of existing CEQUAL-W2 plug-in for HEC-WAT to support better support linking and reporting</a:t>
            </a:r>
          </a:p>
          <a:p>
            <a:r>
              <a:rPr lang="en-US" sz="2000" dirty="0"/>
              <a:t>Basic configuration of HEC-RAS Geometry and Water Quality model below Shasta</a:t>
            </a:r>
          </a:p>
          <a:p>
            <a:r>
              <a:rPr lang="en-US" sz="2000" dirty="0"/>
              <a:t>Basic configuration and calibration of HEC-</a:t>
            </a:r>
            <a:r>
              <a:rPr lang="en-US" sz="2000" dirty="0" err="1"/>
              <a:t>ResSim</a:t>
            </a:r>
            <a:r>
              <a:rPr lang="en-US" sz="2000" dirty="0"/>
              <a:t> water quality model for Shasta, Keswick, and upper Sacramento River to Red Bluff</a:t>
            </a:r>
          </a:p>
          <a:p>
            <a:r>
              <a:rPr lang="en-US" sz="2000" dirty="0"/>
              <a:t>Implementation of common reporting tool</a:t>
            </a:r>
          </a:p>
          <a:p>
            <a:r>
              <a:rPr lang="en-US" sz="2000" dirty="0"/>
              <a:t>Creation of an </a:t>
            </a:r>
            <a:r>
              <a:rPr lang="en-US" sz="2000" dirty="0" err="1"/>
              <a:t>HEC</a:t>
            </a:r>
            <a:r>
              <a:rPr lang="en-US" sz="2000" dirty="0"/>
              <a:t>-WAT study to support model validation simulations 2013-2016</a:t>
            </a:r>
          </a:p>
          <a:p>
            <a:endParaRPr lang="en-US" sz="2000" dirty="0"/>
          </a:p>
          <a:p>
            <a:endParaRPr lang="en-US" sz="2000" dirty="0"/>
          </a:p>
          <a:p>
            <a:pPr lvl="1"/>
            <a:endParaRPr lang="en-US" sz="1800" dirty="0"/>
          </a:p>
          <a:p>
            <a:pPr lvl="1"/>
            <a:endParaRPr lang="en-US" sz="1800" dirty="0"/>
          </a:p>
          <a:p>
            <a:pPr lvl="1"/>
            <a:endParaRPr lang="en-US" sz="1800" dirty="0"/>
          </a:p>
        </p:txBody>
      </p:sp>
      <p:sp>
        <p:nvSpPr>
          <p:cNvPr id="4" name="Text Placeholder 3">
            <a:extLst>
              <a:ext uri="{FF2B5EF4-FFF2-40B4-BE49-F238E27FC236}">
                <a16:creationId xmlns:a16="http://schemas.microsoft.com/office/drawing/2014/main" id="{D308470D-1E4B-4147-9892-A1B12D19A463}"/>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3266BE11-D12E-4E1C-A47C-64304FC93B3C}"/>
              </a:ext>
            </a:extLst>
          </p:cNvPr>
          <p:cNvPicPr>
            <a:picLocks noChangeAspect="1"/>
          </p:cNvPicPr>
          <p:nvPr/>
        </p:nvPicPr>
        <p:blipFill>
          <a:blip r:embed="rId3"/>
          <a:stretch>
            <a:fillRect/>
          </a:stretch>
        </p:blipFill>
        <p:spPr>
          <a:xfrm>
            <a:off x="7464152" y="1412776"/>
            <a:ext cx="4424915" cy="3356992"/>
          </a:xfrm>
          <a:prstGeom prst="rect">
            <a:avLst/>
          </a:prstGeom>
        </p:spPr>
      </p:pic>
      <p:pic>
        <p:nvPicPr>
          <p:cNvPr id="7" name="Picture 6">
            <a:extLst>
              <a:ext uri="{FF2B5EF4-FFF2-40B4-BE49-F238E27FC236}">
                <a16:creationId xmlns:a16="http://schemas.microsoft.com/office/drawing/2014/main" id="{391AEF33-FA6C-4265-9779-6791EC517F83}"/>
              </a:ext>
            </a:extLst>
          </p:cNvPr>
          <p:cNvPicPr>
            <a:picLocks noChangeAspect="1"/>
          </p:cNvPicPr>
          <p:nvPr/>
        </p:nvPicPr>
        <p:blipFill>
          <a:blip r:embed="rId4"/>
          <a:stretch>
            <a:fillRect/>
          </a:stretch>
        </p:blipFill>
        <p:spPr>
          <a:xfrm>
            <a:off x="7824192" y="3933056"/>
            <a:ext cx="3031622" cy="1872208"/>
          </a:xfrm>
          <a:prstGeom prst="rect">
            <a:avLst/>
          </a:prstGeom>
        </p:spPr>
      </p:pic>
    </p:spTree>
    <p:extLst>
      <p:ext uri="{BB962C8B-B14F-4D97-AF65-F5344CB8AC3E}">
        <p14:creationId xmlns:p14="http://schemas.microsoft.com/office/powerpoint/2010/main" val="4135977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C7AED8-909D-46FE-9793-446B484D817F}"/>
              </a:ext>
            </a:extLst>
          </p:cNvPr>
          <p:cNvSpPr/>
          <p:nvPr/>
        </p:nvSpPr>
        <p:spPr>
          <a:xfrm>
            <a:off x="4550359" y="210923"/>
            <a:ext cx="6342295" cy="643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Boundary </a:t>
            </a:r>
            <a:br>
              <a:rPr lang="en-US" dirty="0"/>
            </a:br>
            <a:r>
              <a:rPr lang="en-US" dirty="0"/>
              <a:t>Conditions</a:t>
            </a:r>
          </a:p>
        </p:txBody>
      </p:sp>
      <p:sp>
        <p:nvSpPr>
          <p:cNvPr id="4" name="Text Placeholder 3">
            <a:extLst>
              <a:ext uri="{FF2B5EF4-FFF2-40B4-BE49-F238E27FC236}">
                <a16:creationId xmlns:a16="http://schemas.microsoft.com/office/drawing/2014/main" id="{ABA4ED27-A9AE-4EDC-80FC-98807FEA66EA}"/>
              </a:ext>
            </a:extLst>
          </p:cNvPr>
          <p:cNvSpPr>
            <a:spLocks noGrp="1"/>
          </p:cNvSpPr>
          <p:nvPr>
            <p:ph type="body" sz="quarter" idx="14"/>
          </p:nvPr>
        </p:nvSpPr>
        <p:spPr/>
        <p:txBody>
          <a:bodyPr/>
          <a:lstStyle/>
          <a:p>
            <a:endParaRPr lang="en-US"/>
          </a:p>
        </p:txBody>
      </p:sp>
      <p:graphicFrame>
        <p:nvGraphicFramePr>
          <p:cNvPr id="9" name="Table 8">
            <a:extLst>
              <a:ext uri="{FF2B5EF4-FFF2-40B4-BE49-F238E27FC236}">
                <a16:creationId xmlns:a16="http://schemas.microsoft.com/office/drawing/2014/main" id="{B1E3C953-389D-4C36-8F5F-D4A80CBC6805}"/>
              </a:ext>
            </a:extLst>
          </p:cNvPr>
          <p:cNvGraphicFramePr>
            <a:graphicFrameLocks noGrp="1"/>
          </p:cNvGraphicFramePr>
          <p:nvPr>
            <p:extLst>
              <p:ext uri="{D42A27DB-BD31-4B8C-83A1-F6EECF244321}">
                <p14:modId xmlns:p14="http://schemas.microsoft.com/office/powerpoint/2010/main" val="3994072514"/>
              </p:ext>
            </p:extLst>
          </p:nvPr>
        </p:nvGraphicFramePr>
        <p:xfrm>
          <a:off x="4550360" y="210923"/>
          <a:ext cx="6342296" cy="6436154"/>
        </p:xfrm>
        <a:graphic>
          <a:graphicData uri="http://schemas.openxmlformats.org/drawingml/2006/table">
            <a:tbl>
              <a:tblPr/>
              <a:tblGrid>
                <a:gridCol w="2528961">
                  <a:extLst>
                    <a:ext uri="{9D8B030D-6E8A-4147-A177-3AD203B41FA5}">
                      <a16:colId xmlns:a16="http://schemas.microsoft.com/office/drawing/2014/main" val="263341695"/>
                    </a:ext>
                  </a:extLst>
                </a:gridCol>
                <a:gridCol w="762667">
                  <a:extLst>
                    <a:ext uri="{9D8B030D-6E8A-4147-A177-3AD203B41FA5}">
                      <a16:colId xmlns:a16="http://schemas.microsoft.com/office/drawing/2014/main" val="4005459915"/>
                    </a:ext>
                  </a:extLst>
                </a:gridCol>
                <a:gridCol w="762667">
                  <a:extLst>
                    <a:ext uri="{9D8B030D-6E8A-4147-A177-3AD203B41FA5}">
                      <a16:colId xmlns:a16="http://schemas.microsoft.com/office/drawing/2014/main" val="853489457"/>
                    </a:ext>
                  </a:extLst>
                </a:gridCol>
                <a:gridCol w="762667">
                  <a:extLst>
                    <a:ext uri="{9D8B030D-6E8A-4147-A177-3AD203B41FA5}">
                      <a16:colId xmlns:a16="http://schemas.microsoft.com/office/drawing/2014/main" val="766614038"/>
                    </a:ext>
                  </a:extLst>
                </a:gridCol>
                <a:gridCol w="762667">
                  <a:extLst>
                    <a:ext uri="{9D8B030D-6E8A-4147-A177-3AD203B41FA5}">
                      <a16:colId xmlns:a16="http://schemas.microsoft.com/office/drawing/2014/main" val="3674346333"/>
                    </a:ext>
                  </a:extLst>
                </a:gridCol>
                <a:gridCol w="762667">
                  <a:extLst>
                    <a:ext uri="{9D8B030D-6E8A-4147-A177-3AD203B41FA5}">
                      <a16:colId xmlns:a16="http://schemas.microsoft.com/office/drawing/2014/main" val="1422792316"/>
                    </a:ext>
                  </a:extLst>
                </a:gridCol>
              </a:tblGrid>
              <a:tr h="166523">
                <a:tc>
                  <a:txBody>
                    <a:bodyPr/>
                    <a:lstStyle/>
                    <a:p>
                      <a:pPr algn="l" fontAlgn="b"/>
                      <a:r>
                        <a:rPr lang="en-US" sz="1400" b="1" i="0" u="none" strike="noStrike" dirty="0">
                          <a:solidFill>
                            <a:schemeClr val="bg1"/>
                          </a:solidFill>
                          <a:effectLst/>
                          <a:latin typeface="Calibri" panose="020F0502020204030204" pitchFamily="34" charset="0"/>
                        </a:rPr>
                        <a:t>Time Series Data</a:t>
                      </a:r>
                    </a:p>
                  </a:txBody>
                  <a:tcPr marL="5743" marR="5743" marT="5743"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1" i="0" u="none" strike="noStrike" dirty="0">
                          <a:solidFill>
                            <a:schemeClr val="bg1"/>
                          </a:solidFill>
                          <a:effectLst/>
                          <a:latin typeface="Calibri" panose="020F0502020204030204" pitchFamily="34" charset="0"/>
                        </a:rPr>
                        <a:t>W2 Shasta</a:t>
                      </a:r>
                    </a:p>
                  </a:txBody>
                  <a:tcPr marL="5743" marR="5743" marT="5743"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1" i="0" u="none" strike="noStrike">
                          <a:solidFill>
                            <a:schemeClr val="bg1"/>
                          </a:solidFill>
                          <a:effectLst/>
                          <a:latin typeface="Calibri" panose="020F0502020204030204" pitchFamily="34" charset="0"/>
                        </a:rPr>
                        <a:t>W2 Keswick</a:t>
                      </a:r>
                    </a:p>
                  </a:txBody>
                  <a:tcPr marL="5743" marR="5743" marT="5743"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1" i="0" u="none" strike="noStrike">
                          <a:solidFill>
                            <a:schemeClr val="bg1"/>
                          </a:solidFill>
                          <a:effectLst/>
                          <a:latin typeface="Calibri" panose="020F0502020204030204" pitchFamily="34" charset="0"/>
                        </a:rPr>
                        <a:t>ResSim</a:t>
                      </a:r>
                    </a:p>
                  </a:txBody>
                  <a:tcPr marL="5743" marR="5743" marT="5743"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1" i="0" u="none" strike="noStrike">
                          <a:solidFill>
                            <a:schemeClr val="bg1"/>
                          </a:solidFill>
                          <a:effectLst/>
                          <a:latin typeface="Calibri" panose="020F0502020204030204" pitchFamily="34" charset="0"/>
                        </a:rPr>
                        <a:t>RAS</a:t>
                      </a:r>
                    </a:p>
                  </a:txBody>
                  <a:tcPr marL="5743" marR="5743" marT="5743"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1" i="0" u="none" strike="noStrike" dirty="0">
                          <a:solidFill>
                            <a:schemeClr val="bg1"/>
                          </a:solidFill>
                          <a:effectLst/>
                          <a:latin typeface="Calibri" panose="020F0502020204030204" pitchFamily="34" charset="0"/>
                        </a:rPr>
                        <a:t>5Q</a:t>
                      </a:r>
                    </a:p>
                  </a:txBody>
                  <a:tcPr marL="5743" marR="5743" marT="574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878271438"/>
                  </a:ext>
                </a:extLst>
              </a:tr>
              <a:tr h="120585">
                <a:tc>
                  <a:txBody>
                    <a:bodyPr/>
                    <a:lstStyle/>
                    <a:p>
                      <a:pPr algn="l" fontAlgn="b"/>
                      <a:r>
                        <a:rPr lang="en-US" sz="1000" b="0" i="0" u="none" strike="noStrike">
                          <a:solidFill>
                            <a:srgbClr val="000000"/>
                          </a:solidFill>
                          <a:effectLst/>
                          <a:latin typeface="Calibri" panose="020F0502020204030204" pitchFamily="34" charset="0"/>
                        </a:rPr>
                        <a:t>Air temp</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506882"/>
                  </a:ext>
                </a:extLst>
              </a:tr>
              <a:tr h="120585">
                <a:tc>
                  <a:txBody>
                    <a:bodyPr/>
                    <a:lstStyle/>
                    <a:p>
                      <a:pPr algn="l" fontAlgn="b"/>
                      <a:r>
                        <a:rPr lang="en-US" sz="1000" b="0" i="0" u="none" strike="noStrike">
                          <a:solidFill>
                            <a:srgbClr val="000000"/>
                          </a:solidFill>
                          <a:effectLst/>
                          <a:latin typeface="Calibri" panose="020F0502020204030204" pitchFamily="34" charset="0"/>
                        </a:rPr>
                        <a:t>Dewpoint temp</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20992"/>
                  </a:ext>
                </a:extLst>
              </a:tr>
              <a:tr h="120585">
                <a:tc>
                  <a:txBody>
                    <a:bodyPr/>
                    <a:lstStyle/>
                    <a:p>
                      <a:pPr algn="l" fontAlgn="b"/>
                      <a:r>
                        <a:rPr lang="en-US" sz="1000" b="0" i="0" u="none" strike="noStrike">
                          <a:solidFill>
                            <a:srgbClr val="000000"/>
                          </a:solidFill>
                          <a:effectLst/>
                          <a:latin typeface="Calibri" panose="020F0502020204030204" pitchFamily="34" charset="0"/>
                        </a:rPr>
                        <a:t>Wind Speed</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3418923"/>
                  </a:ext>
                </a:extLst>
              </a:tr>
              <a:tr h="120585">
                <a:tc>
                  <a:txBody>
                    <a:bodyPr/>
                    <a:lstStyle/>
                    <a:p>
                      <a:pPr algn="l" fontAlgn="b"/>
                      <a:r>
                        <a:rPr lang="en-US" sz="1000" b="0" i="0" u="none" strike="noStrike">
                          <a:solidFill>
                            <a:srgbClr val="000000"/>
                          </a:solidFill>
                          <a:effectLst/>
                          <a:latin typeface="Calibri" panose="020F0502020204030204" pitchFamily="34" charset="0"/>
                        </a:rPr>
                        <a:t>Wind Direction</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0916251"/>
                  </a:ext>
                </a:extLst>
              </a:tr>
              <a:tr h="120585">
                <a:tc>
                  <a:txBody>
                    <a:bodyPr/>
                    <a:lstStyle/>
                    <a:p>
                      <a:pPr algn="l" fontAlgn="b"/>
                      <a:r>
                        <a:rPr lang="en-US" sz="1000" b="0" i="0" u="none" strike="noStrike">
                          <a:solidFill>
                            <a:srgbClr val="000000"/>
                          </a:solidFill>
                          <a:effectLst/>
                          <a:latin typeface="Calibri" panose="020F0502020204030204" pitchFamily="34" charset="0"/>
                        </a:rPr>
                        <a:t>Cloud Coverage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3584896"/>
                  </a:ext>
                </a:extLst>
              </a:tr>
              <a:tr h="120585">
                <a:tc>
                  <a:txBody>
                    <a:bodyPr/>
                    <a:lstStyle/>
                    <a:p>
                      <a:pPr algn="l" fontAlgn="b"/>
                      <a:r>
                        <a:rPr lang="en-US" sz="1000" b="0" i="0" u="none" strike="noStrike">
                          <a:solidFill>
                            <a:srgbClr val="000000"/>
                          </a:solidFill>
                          <a:effectLst/>
                          <a:latin typeface="Calibri" panose="020F0502020204030204" pitchFamily="34" charset="0"/>
                        </a:rPr>
                        <a:t>Shortwave Radiation</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5832647"/>
                  </a:ext>
                </a:extLst>
              </a:tr>
              <a:tr h="120585">
                <a:tc>
                  <a:txBody>
                    <a:bodyPr/>
                    <a:lstStyle/>
                    <a:p>
                      <a:pPr algn="l" fontAlgn="b"/>
                      <a:r>
                        <a:rPr lang="en-US" sz="1000" b="0" i="0" u="none" strike="noStrike">
                          <a:solidFill>
                            <a:srgbClr val="000000"/>
                          </a:solidFill>
                          <a:effectLst/>
                          <a:latin typeface="Calibri" panose="020F0502020204030204" pitchFamily="34" charset="0"/>
                        </a:rPr>
                        <a:t>Equilibrium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0645665"/>
                  </a:ext>
                </a:extLst>
              </a:tr>
              <a:tr h="120585">
                <a:tc>
                  <a:txBody>
                    <a:bodyPr/>
                    <a:lstStyle/>
                    <a:p>
                      <a:pPr algn="l" fontAlgn="b"/>
                      <a:r>
                        <a:rPr lang="en-US" sz="1000" b="0" i="0" u="none" strike="noStrike">
                          <a:solidFill>
                            <a:srgbClr val="000000"/>
                          </a:solidFill>
                          <a:effectLst/>
                          <a:latin typeface="Calibri" panose="020F0502020204030204" pitchFamily="34" charset="0"/>
                        </a:rPr>
                        <a:t>Vertical Profile Initial conditions-Shasta</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6630603"/>
                  </a:ext>
                </a:extLst>
              </a:tr>
              <a:tr h="120585">
                <a:tc>
                  <a:txBody>
                    <a:bodyPr/>
                    <a:lstStyle/>
                    <a:p>
                      <a:pPr algn="l" fontAlgn="b"/>
                      <a:r>
                        <a:rPr lang="en-US" sz="1000" b="0" i="0" u="none" strike="noStrike">
                          <a:solidFill>
                            <a:srgbClr val="000000"/>
                          </a:solidFill>
                          <a:effectLst/>
                          <a:latin typeface="Calibri" panose="020F0502020204030204" pitchFamily="34" charset="0"/>
                        </a:rPr>
                        <a:t>Vertical Profile Initial conditions-Keswick</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678114"/>
                  </a:ext>
                </a:extLst>
              </a:tr>
              <a:tr h="120585">
                <a:tc>
                  <a:txBody>
                    <a:bodyPr/>
                    <a:lstStyle/>
                    <a:p>
                      <a:pPr algn="l" fontAlgn="b"/>
                      <a:r>
                        <a:rPr lang="en-US" sz="1000" b="0" i="0" u="none" strike="noStrike">
                          <a:solidFill>
                            <a:srgbClr val="000000"/>
                          </a:solidFill>
                          <a:effectLst/>
                          <a:latin typeface="Calibri" panose="020F0502020204030204" pitchFamily="34" charset="0"/>
                        </a:rPr>
                        <a:t>Pit River Arm inflow time series</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5095383"/>
                  </a:ext>
                </a:extLst>
              </a:tr>
              <a:tr h="120585">
                <a:tc>
                  <a:txBody>
                    <a:bodyPr/>
                    <a:lstStyle/>
                    <a:p>
                      <a:pPr algn="l" fontAlgn="b"/>
                      <a:r>
                        <a:rPr lang="en-US" sz="1000" b="0" i="0" u="none" strike="noStrike">
                          <a:solidFill>
                            <a:srgbClr val="000000"/>
                          </a:solidFill>
                          <a:effectLst/>
                          <a:latin typeface="Calibri" panose="020F0502020204030204" pitchFamily="34" charset="0"/>
                        </a:rPr>
                        <a:t>Squaw Creek Arm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27754"/>
                  </a:ext>
                </a:extLst>
              </a:tr>
              <a:tr h="120585">
                <a:tc>
                  <a:txBody>
                    <a:bodyPr/>
                    <a:lstStyle/>
                    <a:p>
                      <a:pPr algn="l" fontAlgn="b"/>
                      <a:r>
                        <a:rPr lang="en-US" sz="1000" b="0" i="0" u="none" strike="noStrike">
                          <a:solidFill>
                            <a:srgbClr val="000000"/>
                          </a:solidFill>
                          <a:effectLst/>
                          <a:latin typeface="Calibri" panose="020F0502020204030204" pitchFamily="34" charset="0"/>
                        </a:rPr>
                        <a:t>McCloud River Arm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4551662"/>
                  </a:ext>
                </a:extLst>
              </a:tr>
              <a:tr h="120585">
                <a:tc>
                  <a:txBody>
                    <a:bodyPr/>
                    <a:lstStyle/>
                    <a:p>
                      <a:pPr algn="l" fontAlgn="b"/>
                      <a:r>
                        <a:rPr lang="en-US" sz="1000" b="0" i="0" u="none" strike="noStrike">
                          <a:solidFill>
                            <a:srgbClr val="000000"/>
                          </a:solidFill>
                          <a:effectLst/>
                          <a:latin typeface="Calibri" panose="020F0502020204030204" pitchFamily="34" charset="0"/>
                        </a:rPr>
                        <a:t>Sacramento River Arm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6454827"/>
                  </a:ext>
                </a:extLst>
              </a:tr>
              <a:tr h="120585">
                <a:tc>
                  <a:txBody>
                    <a:bodyPr/>
                    <a:lstStyle/>
                    <a:p>
                      <a:pPr algn="l" fontAlgn="b"/>
                      <a:r>
                        <a:rPr lang="en-US" sz="1000" b="0" i="0" u="none" strike="noStrike">
                          <a:solidFill>
                            <a:srgbClr val="000000"/>
                          </a:solidFill>
                          <a:effectLst/>
                          <a:latin typeface="Calibri" panose="020F0502020204030204" pitchFamily="34" charset="0"/>
                        </a:rPr>
                        <a:t>Big Backbone Creek Inlet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2238018"/>
                  </a:ext>
                </a:extLst>
              </a:tr>
              <a:tr h="120585">
                <a:tc>
                  <a:txBody>
                    <a:bodyPr/>
                    <a:lstStyle/>
                    <a:p>
                      <a:pPr algn="l" fontAlgn="b"/>
                      <a:r>
                        <a:rPr lang="en-US" sz="1000" b="0" i="0" u="none" strike="noStrike">
                          <a:solidFill>
                            <a:srgbClr val="000000"/>
                          </a:solidFill>
                          <a:effectLst/>
                          <a:latin typeface="Calibri" panose="020F0502020204030204" pitchFamily="34" charset="0"/>
                        </a:rPr>
                        <a:t>Pit River Arm temp</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1707069"/>
                  </a:ext>
                </a:extLst>
              </a:tr>
              <a:tr h="120585">
                <a:tc>
                  <a:txBody>
                    <a:bodyPr/>
                    <a:lstStyle/>
                    <a:p>
                      <a:pPr algn="l" fontAlgn="b"/>
                      <a:r>
                        <a:rPr lang="en-US" sz="1000" b="0" i="0" u="none" strike="noStrike">
                          <a:solidFill>
                            <a:srgbClr val="000000"/>
                          </a:solidFill>
                          <a:effectLst/>
                          <a:latin typeface="Calibri" panose="020F0502020204030204" pitchFamily="34" charset="0"/>
                        </a:rPr>
                        <a:t>Squaw Creek Arm temp</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990476"/>
                  </a:ext>
                </a:extLst>
              </a:tr>
              <a:tr h="120585">
                <a:tc>
                  <a:txBody>
                    <a:bodyPr/>
                    <a:lstStyle/>
                    <a:p>
                      <a:pPr algn="l" fontAlgn="b"/>
                      <a:r>
                        <a:rPr lang="en-US" sz="1000" b="0" i="0" u="none" strike="noStrike">
                          <a:solidFill>
                            <a:srgbClr val="000000"/>
                          </a:solidFill>
                          <a:effectLst/>
                          <a:latin typeface="Calibri" panose="020F0502020204030204" pitchFamily="34" charset="0"/>
                        </a:rPr>
                        <a:t>McCloud River Arm temp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392482"/>
                  </a:ext>
                </a:extLst>
              </a:tr>
              <a:tr h="120585">
                <a:tc>
                  <a:txBody>
                    <a:bodyPr/>
                    <a:lstStyle/>
                    <a:p>
                      <a:pPr algn="l" fontAlgn="b"/>
                      <a:r>
                        <a:rPr lang="en-US" sz="1000" b="0" i="0" u="none" strike="noStrike">
                          <a:solidFill>
                            <a:srgbClr val="000000"/>
                          </a:solidFill>
                          <a:effectLst/>
                          <a:latin typeface="Calibri" panose="020F0502020204030204" pitchFamily="34" charset="0"/>
                        </a:rPr>
                        <a:t>Sacramento River Arm temp</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516989"/>
                  </a:ext>
                </a:extLst>
              </a:tr>
              <a:tr h="120585">
                <a:tc>
                  <a:txBody>
                    <a:bodyPr/>
                    <a:lstStyle/>
                    <a:p>
                      <a:pPr algn="l" fontAlgn="b"/>
                      <a:r>
                        <a:rPr lang="en-US" sz="1000" b="0" i="0" u="none" strike="noStrike">
                          <a:solidFill>
                            <a:srgbClr val="000000"/>
                          </a:solidFill>
                          <a:effectLst/>
                          <a:latin typeface="Calibri" panose="020F0502020204030204" pitchFamily="34" charset="0"/>
                        </a:rPr>
                        <a:t>Big Backbone Creek Inlet temp</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703"/>
                  </a:ext>
                </a:extLst>
              </a:tr>
              <a:tr h="120585">
                <a:tc>
                  <a:txBody>
                    <a:bodyPr/>
                    <a:lstStyle/>
                    <a:p>
                      <a:pPr algn="l" fontAlgn="b"/>
                      <a:r>
                        <a:rPr lang="en-US" sz="1000" b="0" i="0" u="none" strike="noStrike">
                          <a:solidFill>
                            <a:srgbClr val="000000"/>
                          </a:solidFill>
                          <a:effectLst/>
                          <a:latin typeface="Calibri" panose="020F0502020204030204" pitchFamily="34" charset="0"/>
                        </a:rPr>
                        <a:t>Combined Shasta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181053"/>
                  </a:ext>
                </a:extLst>
              </a:tr>
              <a:tr h="120585">
                <a:tc>
                  <a:txBody>
                    <a:bodyPr/>
                    <a:lstStyle/>
                    <a:p>
                      <a:pPr algn="l" fontAlgn="b"/>
                      <a:r>
                        <a:rPr lang="en-US" sz="1000" b="0" i="0" u="none" strike="noStrike">
                          <a:solidFill>
                            <a:srgbClr val="000000"/>
                          </a:solidFill>
                          <a:effectLst/>
                          <a:latin typeface="Calibri" panose="020F0502020204030204" pitchFamily="34" charset="0"/>
                        </a:rPr>
                        <a:t>Combined Shasta Inflow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5229136"/>
                  </a:ext>
                </a:extLst>
              </a:tr>
              <a:tr h="120585">
                <a:tc>
                  <a:txBody>
                    <a:bodyPr/>
                    <a:lstStyle/>
                    <a:p>
                      <a:pPr algn="l" fontAlgn="b"/>
                      <a:r>
                        <a:rPr lang="en-US" sz="1000" b="0" i="0" u="none" strike="noStrike">
                          <a:solidFill>
                            <a:srgbClr val="000000"/>
                          </a:solidFill>
                          <a:effectLst/>
                          <a:latin typeface="Calibri" panose="020F0502020204030204" pitchFamily="34" charset="0"/>
                        </a:rPr>
                        <a:t>Shasta local balance 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501612"/>
                  </a:ext>
                </a:extLst>
              </a:tr>
              <a:tr h="120585">
                <a:tc>
                  <a:txBody>
                    <a:bodyPr/>
                    <a:lstStyle/>
                    <a:p>
                      <a:pPr algn="l" fontAlgn="b"/>
                      <a:r>
                        <a:rPr lang="en-US" sz="1000" b="0" i="0" u="none" strike="noStrike">
                          <a:solidFill>
                            <a:srgbClr val="000000"/>
                          </a:solidFill>
                          <a:effectLst/>
                          <a:latin typeface="Calibri" panose="020F0502020204030204" pitchFamily="34" charset="0"/>
                        </a:rPr>
                        <a:t>Shasta local balance flow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890419"/>
                  </a:ext>
                </a:extLst>
              </a:tr>
              <a:tr h="120585">
                <a:tc>
                  <a:txBody>
                    <a:bodyPr/>
                    <a:lstStyle/>
                    <a:p>
                      <a:pPr algn="l" fontAlgn="b"/>
                      <a:r>
                        <a:rPr lang="en-US" sz="1000" b="0" i="0" u="none" strike="noStrike">
                          <a:solidFill>
                            <a:srgbClr val="000000"/>
                          </a:solidFill>
                          <a:effectLst/>
                          <a:latin typeface="Calibri" panose="020F0502020204030204" pitchFamily="34" charset="0"/>
                        </a:rPr>
                        <a:t>Historical Shasta Outlet and TCD Operation**</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828947"/>
                  </a:ext>
                </a:extLst>
              </a:tr>
              <a:tr h="120585">
                <a:tc>
                  <a:txBody>
                    <a:bodyPr/>
                    <a:lstStyle/>
                    <a:p>
                      <a:pPr algn="l" fontAlgn="b"/>
                      <a:r>
                        <a:rPr lang="en-US" sz="1000" b="0" i="0" u="none" strike="noStrike">
                          <a:solidFill>
                            <a:srgbClr val="000000"/>
                          </a:solidFill>
                          <a:effectLst/>
                          <a:latin typeface="Calibri" panose="020F0502020204030204" pitchFamily="34" charset="0"/>
                        </a:rPr>
                        <a:t>Shasta outflow (Keswick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543188"/>
                  </a:ext>
                </a:extLst>
              </a:tr>
              <a:tr h="232678">
                <a:tc>
                  <a:txBody>
                    <a:bodyPr/>
                    <a:lstStyle/>
                    <a:p>
                      <a:pPr algn="l" fontAlgn="b"/>
                      <a:r>
                        <a:rPr lang="en-US" sz="1000" b="0" i="0" u="none" strike="noStrike">
                          <a:solidFill>
                            <a:srgbClr val="000000"/>
                          </a:solidFill>
                          <a:effectLst/>
                          <a:latin typeface="Calibri" panose="020F0502020204030204" pitchFamily="34" charset="0"/>
                        </a:rPr>
                        <a:t>Shasta outflow temperture (Keswick inflow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752156"/>
                  </a:ext>
                </a:extLst>
              </a:tr>
              <a:tr h="120585">
                <a:tc>
                  <a:txBody>
                    <a:bodyPr/>
                    <a:lstStyle/>
                    <a:p>
                      <a:pPr algn="l" fontAlgn="b"/>
                      <a:r>
                        <a:rPr lang="en-US" sz="1000" b="0" i="0" u="none" strike="noStrike">
                          <a:solidFill>
                            <a:srgbClr val="000000"/>
                          </a:solidFill>
                          <a:effectLst/>
                          <a:latin typeface="Calibri" panose="020F0502020204030204" pitchFamily="34" charset="0"/>
                        </a:rPr>
                        <a:t>Spring Creek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546405"/>
                  </a:ext>
                </a:extLst>
              </a:tr>
              <a:tr h="120585">
                <a:tc>
                  <a:txBody>
                    <a:bodyPr/>
                    <a:lstStyle/>
                    <a:p>
                      <a:pPr algn="l" fontAlgn="b"/>
                      <a:r>
                        <a:rPr lang="en-US" sz="1000" b="0" i="0" u="none" strike="noStrike">
                          <a:solidFill>
                            <a:srgbClr val="000000"/>
                          </a:solidFill>
                          <a:effectLst/>
                          <a:latin typeface="Calibri" panose="020F0502020204030204" pitchFamily="34" charset="0"/>
                        </a:rPr>
                        <a:t>Spring Creek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3602705"/>
                  </a:ext>
                </a:extLst>
              </a:tr>
              <a:tr h="120585">
                <a:tc>
                  <a:txBody>
                    <a:bodyPr/>
                    <a:lstStyle/>
                    <a:p>
                      <a:pPr algn="l" fontAlgn="b"/>
                      <a:r>
                        <a:rPr lang="en-US" sz="1000" b="0" i="0" u="none" strike="noStrike">
                          <a:solidFill>
                            <a:srgbClr val="000000"/>
                          </a:solidFill>
                          <a:effectLst/>
                          <a:latin typeface="Calibri" panose="020F0502020204030204" pitchFamily="34" charset="0"/>
                        </a:rPr>
                        <a:t>Keswick local balance 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300514"/>
                  </a:ext>
                </a:extLst>
              </a:tr>
              <a:tr h="120585">
                <a:tc>
                  <a:txBody>
                    <a:bodyPr/>
                    <a:lstStyle/>
                    <a:p>
                      <a:pPr algn="l" fontAlgn="b"/>
                      <a:r>
                        <a:rPr lang="en-US" sz="1000" b="0" i="0" u="none" strike="noStrike">
                          <a:solidFill>
                            <a:srgbClr val="000000"/>
                          </a:solidFill>
                          <a:effectLst/>
                          <a:latin typeface="Calibri" panose="020F0502020204030204" pitchFamily="34" charset="0"/>
                        </a:rPr>
                        <a:t>Keswick local balance flow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0374193"/>
                  </a:ext>
                </a:extLst>
              </a:tr>
              <a:tr h="120585">
                <a:tc>
                  <a:txBody>
                    <a:bodyPr/>
                    <a:lstStyle/>
                    <a:p>
                      <a:pPr algn="l" fontAlgn="b"/>
                      <a:r>
                        <a:rPr lang="en-US" sz="1000" b="0" i="0" u="none" strike="noStrike">
                          <a:solidFill>
                            <a:srgbClr val="000000"/>
                          </a:solidFill>
                          <a:effectLst/>
                          <a:latin typeface="Calibri" panose="020F0502020204030204" pitchFamily="34" charset="0"/>
                        </a:rPr>
                        <a:t>Keswick outflow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7702793"/>
                  </a:ext>
                </a:extLst>
              </a:tr>
              <a:tr h="120585">
                <a:tc>
                  <a:txBody>
                    <a:bodyPr/>
                    <a:lstStyle/>
                    <a:p>
                      <a:pPr algn="l" fontAlgn="b"/>
                      <a:r>
                        <a:rPr lang="en-US" sz="1000" b="0" i="0" u="none" strike="noStrike">
                          <a:solidFill>
                            <a:srgbClr val="000000"/>
                          </a:solidFill>
                          <a:effectLst/>
                          <a:latin typeface="Calibri" panose="020F0502020204030204" pitchFamily="34" charset="0"/>
                        </a:rPr>
                        <a:t>Keswick outflow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3716002"/>
                  </a:ext>
                </a:extLst>
              </a:tr>
              <a:tr h="120585">
                <a:tc>
                  <a:txBody>
                    <a:bodyPr/>
                    <a:lstStyle/>
                    <a:p>
                      <a:pPr algn="l" fontAlgn="b"/>
                      <a:r>
                        <a:rPr lang="en-US" sz="1000" b="0" i="0" u="none" strike="noStrike">
                          <a:solidFill>
                            <a:srgbClr val="000000"/>
                          </a:solidFill>
                          <a:effectLst/>
                          <a:latin typeface="Calibri" panose="020F0502020204030204" pitchFamily="34" charset="0"/>
                        </a:rPr>
                        <a:t>Clear Creek inflow</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497739"/>
                  </a:ext>
                </a:extLst>
              </a:tr>
              <a:tr h="120585">
                <a:tc>
                  <a:txBody>
                    <a:bodyPr/>
                    <a:lstStyle/>
                    <a:p>
                      <a:pPr algn="l" fontAlgn="b"/>
                      <a:r>
                        <a:rPr lang="en-US" sz="1000" b="0" i="0" u="none" strike="noStrike">
                          <a:solidFill>
                            <a:srgbClr val="000000"/>
                          </a:solidFill>
                          <a:effectLst/>
                          <a:latin typeface="Calibri" panose="020F0502020204030204" pitchFamily="34" charset="0"/>
                        </a:rPr>
                        <a:t>Clear Creek temperature</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826451"/>
                  </a:ext>
                </a:extLst>
              </a:tr>
              <a:tr h="120585">
                <a:tc>
                  <a:txBody>
                    <a:bodyPr/>
                    <a:lstStyle/>
                    <a:p>
                      <a:pPr algn="l" fontAlgn="b"/>
                      <a:r>
                        <a:rPr lang="en-US" sz="1000" b="0" i="0" u="none" strike="noStrike">
                          <a:solidFill>
                            <a:srgbClr val="000000"/>
                          </a:solidFill>
                          <a:effectLst/>
                          <a:latin typeface="Calibri" panose="020F0502020204030204" pitchFamily="34" charset="0"/>
                        </a:rPr>
                        <a:t>Other tributary inflows (Cottonwood, etc.)</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6874607"/>
                  </a:ext>
                </a:extLst>
              </a:tr>
              <a:tr h="120585">
                <a:tc>
                  <a:txBody>
                    <a:bodyPr/>
                    <a:lstStyle/>
                    <a:p>
                      <a:pPr algn="l" fontAlgn="b"/>
                      <a:r>
                        <a:rPr lang="en-US" sz="1000" b="0" i="0" u="none" strike="noStrike">
                          <a:solidFill>
                            <a:srgbClr val="000000"/>
                          </a:solidFill>
                          <a:effectLst/>
                          <a:latin typeface="Calibri" panose="020F0502020204030204" pitchFamily="34" charset="0"/>
                        </a:rPr>
                        <a:t>Other tributary temperature (Cottonwood, etc.)</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1134962"/>
                  </a:ext>
                </a:extLst>
              </a:tr>
              <a:tr h="120585">
                <a:tc>
                  <a:txBody>
                    <a:bodyPr/>
                    <a:lstStyle/>
                    <a:p>
                      <a:pPr algn="l" fontAlgn="b"/>
                      <a:r>
                        <a:rPr lang="en-US" sz="1000" b="0" i="0" u="none" strike="noStrike">
                          <a:solidFill>
                            <a:srgbClr val="000000"/>
                          </a:solidFill>
                          <a:effectLst/>
                          <a:latin typeface="Calibri" panose="020F0502020204030204" pitchFamily="34" charset="0"/>
                        </a:rPr>
                        <a:t>ACID diversion</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X</a:t>
                      </a:r>
                    </a:p>
                  </a:txBody>
                  <a:tcPr marL="5743" marR="5743" marT="57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456530"/>
                  </a:ext>
                </a:extLst>
              </a:tr>
            </a:tbl>
          </a:graphicData>
        </a:graphic>
      </p:graphicFrame>
      <p:sp>
        <p:nvSpPr>
          <p:cNvPr id="5" name="Rectangle 4">
            <a:extLst>
              <a:ext uri="{FF2B5EF4-FFF2-40B4-BE49-F238E27FC236}">
                <a16:creationId xmlns:a16="http://schemas.microsoft.com/office/drawing/2014/main" id="{64CAE0BF-8C30-4393-9C7F-65C3787EE745}"/>
              </a:ext>
            </a:extLst>
          </p:cNvPr>
          <p:cNvSpPr/>
          <p:nvPr/>
        </p:nvSpPr>
        <p:spPr>
          <a:xfrm rot="16200000">
            <a:off x="3628741" y="907179"/>
            <a:ext cx="1193532" cy="64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Met. Data</a:t>
            </a:r>
          </a:p>
        </p:txBody>
      </p:sp>
      <p:sp>
        <p:nvSpPr>
          <p:cNvPr id="8" name="Rectangle 7">
            <a:extLst>
              <a:ext uri="{FF2B5EF4-FFF2-40B4-BE49-F238E27FC236}">
                <a16:creationId xmlns:a16="http://schemas.microsoft.com/office/drawing/2014/main" id="{19E2FB0B-8E38-414B-B83A-7C6427CCABFA}"/>
              </a:ext>
            </a:extLst>
          </p:cNvPr>
          <p:cNvSpPr/>
          <p:nvPr/>
        </p:nvSpPr>
        <p:spPr>
          <a:xfrm rot="16200000">
            <a:off x="2805783" y="2865922"/>
            <a:ext cx="2839452" cy="64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Shasta</a:t>
            </a:r>
          </a:p>
        </p:txBody>
      </p:sp>
      <p:sp>
        <p:nvSpPr>
          <p:cNvPr id="11" name="Rectangle 10">
            <a:extLst>
              <a:ext uri="{FF2B5EF4-FFF2-40B4-BE49-F238E27FC236}">
                <a16:creationId xmlns:a16="http://schemas.microsoft.com/office/drawing/2014/main" id="{5BD11A9E-5E69-4289-890C-189739256EC9}"/>
              </a:ext>
            </a:extLst>
          </p:cNvPr>
          <p:cNvSpPr/>
          <p:nvPr/>
        </p:nvSpPr>
        <p:spPr>
          <a:xfrm rot="16200000">
            <a:off x="3628743" y="4882416"/>
            <a:ext cx="1193532" cy="64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Keswick</a:t>
            </a:r>
          </a:p>
        </p:txBody>
      </p:sp>
      <p:sp>
        <p:nvSpPr>
          <p:cNvPr id="12" name="Rectangle 11">
            <a:extLst>
              <a:ext uri="{FF2B5EF4-FFF2-40B4-BE49-F238E27FC236}">
                <a16:creationId xmlns:a16="http://schemas.microsoft.com/office/drawing/2014/main" id="{163A27DC-03D8-4B92-8831-6EB39C511979}"/>
              </a:ext>
            </a:extLst>
          </p:cNvPr>
          <p:cNvSpPr/>
          <p:nvPr/>
        </p:nvSpPr>
        <p:spPr>
          <a:xfrm rot="16200000">
            <a:off x="3803990" y="5900703"/>
            <a:ext cx="843042" cy="64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Upper Sac.</a:t>
            </a:r>
          </a:p>
        </p:txBody>
      </p:sp>
      <p:sp>
        <p:nvSpPr>
          <p:cNvPr id="6" name="TextBox 5">
            <a:extLst>
              <a:ext uri="{FF2B5EF4-FFF2-40B4-BE49-F238E27FC236}">
                <a16:creationId xmlns:a16="http://schemas.microsoft.com/office/drawing/2014/main" id="{41D45D49-D95C-4A73-8E59-4A0C98DDD0B4}"/>
              </a:ext>
            </a:extLst>
          </p:cNvPr>
          <p:cNvSpPr txBox="1"/>
          <p:nvPr/>
        </p:nvSpPr>
        <p:spPr>
          <a:xfrm>
            <a:off x="356135" y="2531444"/>
            <a:ext cx="332721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Meteorologic Data</a:t>
            </a:r>
          </a:p>
          <a:p>
            <a:pPr marL="285750" indent="-285750">
              <a:buFont typeface="Arial" panose="020B0604020202020204" pitchFamily="34" charset="0"/>
              <a:buChar char="•"/>
            </a:pPr>
            <a:r>
              <a:rPr lang="en-US" sz="2000" dirty="0">
                <a:solidFill>
                  <a:schemeClr val="bg1"/>
                </a:solidFill>
              </a:rPr>
              <a:t>Shasta Inflows and Initial Conditions</a:t>
            </a:r>
          </a:p>
          <a:p>
            <a:pPr marL="285750" indent="-285750">
              <a:buFont typeface="Arial" panose="020B0604020202020204" pitchFamily="34" charset="0"/>
              <a:buChar char="•"/>
            </a:pPr>
            <a:r>
              <a:rPr lang="en-US" sz="2000" dirty="0">
                <a:solidFill>
                  <a:schemeClr val="bg1"/>
                </a:solidFill>
              </a:rPr>
              <a:t>Keswick Inflow, Inflow Temperature, and Initial Conditions</a:t>
            </a:r>
          </a:p>
          <a:p>
            <a:pPr marL="285750" indent="-285750">
              <a:buFont typeface="Arial" panose="020B0604020202020204" pitchFamily="34" charset="0"/>
              <a:buChar char="•"/>
            </a:pPr>
            <a:r>
              <a:rPr lang="en-US" sz="2000" dirty="0">
                <a:solidFill>
                  <a:schemeClr val="bg1"/>
                </a:solidFill>
              </a:rPr>
              <a:t>Upper Sacramento Inflow Flow, Inflow Temperature</a:t>
            </a:r>
          </a:p>
        </p:txBody>
      </p:sp>
    </p:spTree>
    <p:extLst>
      <p:ext uri="{BB962C8B-B14F-4D97-AF65-F5344CB8AC3E}">
        <p14:creationId xmlns:p14="http://schemas.microsoft.com/office/powerpoint/2010/main" val="881890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p:txBody>
          <a:bodyPr>
            <a:normAutofit/>
          </a:bodyPr>
          <a:lstStyle/>
          <a:p>
            <a:r>
              <a:rPr lang="en-US" dirty="0"/>
              <a:t>Calibration</a:t>
            </a:r>
          </a:p>
          <a:p>
            <a:r>
              <a:rPr lang="en-US" dirty="0"/>
              <a:t>Validation</a:t>
            </a:r>
          </a:p>
          <a:p>
            <a:r>
              <a:rPr lang="en-US" dirty="0"/>
              <a:t>Sensitivity and Uncertainty Analysis</a:t>
            </a:r>
          </a:p>
          <a:p>
            <a:r>
              <a:rPr lang="en-US" dirty="0"/>
              <a:t>Temperature Management Plan Development</a:t>
            </a:r>
          </a:p>
          <a:p>
            <a:r>
              <a:rPr lang="en-US" dirty="0"/>
              <a:t>Planning Analysis</a:t>
            </a:r>
          </a:p>
          <a:p>
            <a:r>
              <a:rPr lang="en-US" dirty="0"/>
              <a:t>Ensemble Simulation</a:t>
            </a:r>
          </a:p>
          <a:p>
            <a:endParaRPr lang="en-US" dirty="0"/>
          </a:p>
          <a:p>
            <a:r>
              <a:rPr lang="en-US" dirty="0"/>
              <a:t>The example for today’s meeting is model validation</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FF1B07FF-4626-4118-9B51-8332A0BEA3F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608898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p:txBody>
          <a:bodyPr/>
          <a:lstStyle/>
          <a:p>
            <a:r>
              <a:rPr lang="en-US" dirty="0"/>
              <a:t>Model Validation Use Case Example</a:t>
            </a:r>
          </a:p>
        </p:txBody>
      </p:sp>
      <p:sp>
        <p:nvSpPr>
          <p:cNvPr id="3" name="Content Placeholder 2">
            <a:extLst>
              <a:ext uri="{FF2B5EF4-FFF2-40B4-BE49-F238E27FC236}">
                <a16:creationId xmlns:a16="http://schemas.microsoft.com/office/drawing/2014/main" id="{55681152-FC61-40A2-9B7F-5A642EC033C0}"/>
              </a:ext>
            </a:extLst>
          </p:cNvPr>
          <p:cNvSpPr>
            <a:spLocks noGrp="1"/>
          </p:cNvSpPr>
          <p:nvPr>
            <p:ph type="body" sz="quarter" idx="13"/>
          </p:nvPr>
        </p:nvSpPr>
        <p:spPr>
          <a:xfrm>
            <a:off x="228600" y="1865313"/>
            <a:ext cx="6682154" cy="4561864"/>
          </a:xfrm>
        </p:spPr>
        <p:txBody>
          <a:bodyPr>
            <a:normAutofit/>
          </a:bodyPr>
          <a:lstStyle/>
          <a:p>
            <a:pPr marL="0" indent="0">
              <a:buNone/>
            </a:pPr>
            <a:r>
              <a:rPr lang="en-US" sz="2000" dirty="0"/>
              <a:t>New observed data has become available and the existing model(s) need to be tested with the new data</a:t>
            </a:r>
          </a:p>
          <a:p>
            <a:r>
              <a:rPr lang="en-US" sz="2000" dirty="0"/>
              <a:t>Get updated data from the Data Management System (will be demonstrated later after further development)</a:t>
            </a:r>
          </a:p>
          <a:p>
            <a:r>
              <a:rPr lang="en-US" sz="2000" dirty="0"/>
              <a:t>Review the new data</a:t>
            </a:r>
          </a:p>
          <a:p>
            <a:r>
              <a:rPr lang="en-US" sz="2000" dirty="0"/>
              <a:t>Set up a new set of simulations for the period with new data</a:t>
            </a:r>
          </a:p>
          <a:p>
            <a:r>
              <a:rPr lang="en-US" sz="2000" dirty="0"/>
              <a:t>Perform the simulations</a:t>
            </a:r>
          </a:p>
          <a:p>
            <a:r>
              <a:rPr lang="en-US" sz="2000" dirty="0"/>
              <a:t>Create reports to document the ability of the existing models to reproduce observations</a:t>
            </a:r>
          </a:p>
          <a:p>
            <a:r>
              <a:rPr lang="en-US" sz="2000" dirty="0"/>
              <a:t>Post key results to the Data Management System (will be demonstrated after further development)</a:t>
            </a:r>
          </a:p>
          <a:p>
            <a:pPr lvl="1"/>
            <a:endParaRPr lang="en-US" sz="1800" dirty="0"/>
          </a:p>
          <a:p>
            <a:pPr lvl="1"/>
            <a:endParaRPr lang="en-US" sz="1800" dirty="0"/>
          </a:p>
          <a:p>
            <a:pPr lvl="1"/>
            <a:endParaRPr lang="en-US" sz="1800" dirty="0"/>
          </a:p>
        </p:txBody>
      </p:sp>
      <p:sp>
        <p:nvSpPr>
          <p:cNvPr id="4" name="Text Placeholder 3">
            <a:extLst>
              <a:ext uri="{FF2B5EF4-FFF2-40B4-BE49-F238E27FC236}">
                <a16:creationId xmlns:a16="http://schemas.microsoft.com/office/drawing/2014/main" id="{AA62DFD9-17E5-493D-AF3E-EDEAA7FB9745}"/>
              </a:ext>
            </a:extLst>
          </p:cNvPr>
          <p:cNvSpPr>
            <a:spLocks noGrp="1"/>
          </p:cNvSpPr>
          <p:nvPr>
            <p:ph type="body" sz="quarter" idx="14"/>
          </p:nvPr>
        </p:nvSpPr>
        <p:spPr/>
        <p:txBody>
          <a:bodyPr/>
          <a:lstStyle/>
          <a:p>
            <a:endParaRPr lang="en-US"/>
          </a:p>
        </p:txBody>
      </p:sp>
      <p:pic>
        <p:nvPicPr>
          <p:cNvPr id="9" name="Picture 8">
            <a:extLst>
              <a:ext uri="{FF2B5EF4-FFF2-40B4-BE49-F238E27FC236}">
                <a16:creationId xmlns:a16="http://schemas.microsoft.com/office/drawing/2014/main" id="{6FF4A60B-D2CD-42F3-BF76-EFFC7F032689}"/>
              </a:ext>
            </a:extLst>
          </p:cNvPr>
          <p:cNvPicPr>
            <a:picLocks noChangeAspect="1"/>
          </p:cNvPicPr>
          <p:nvPr/>
        </p:nvPicPr>
        <p:blipFill>
          <a:blip r:embed="rId3"/>
          <a:stretch>
            <a:fillRect/>
          </a:stretch>
        </p:blipFill>
        <p:spPr>
          <a:xfrm>
            <a:off x="7104112" y="1695103"/>
            <a:ext cx="4780635" cy="2952328"/>
          </a:xfrm>
          <a:prstGeom prst="rect">
            <a:avLst/>
          </a:prstGeom>
        </p:spPr>
      </p:pic>
    </p:spTree>
    <p:extLst>
      <p:ext uri="{BB962C8B-B14F-4D97-AF65-F5344CB8AC3E}">
        <p14:creationId xmlns:p14="http://schemas.microsoft.com/office/powerpoint/2010/main" val="4134057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CD967152-2132-4245-9479-783DEEB14DDF}"/>
              </a:ext>
            </a:extLst>
          </p:cNvPr>
          <p:cNvSpPr/>
          <p:nvPr/>
        </p:nvSpPr>
        <p:spPr>
          <a:xfrm>
            <a:off x="3853372" y="2144885"/>
            <a:ext cx="3230373" cy="2592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dirty="0"/>
          </a:p>
        </p:txBody>
      </p:sp>
      <p:sp>
        <p:nvSpPr>
          <p:cNvPr id="2" name="Title 1">
            <a:extLst>
              <a:ext uri="{FF2B5EF4-FFF2-40B4-BE49-F238E27FC236}">
                <a16:creationId xmlns:a16="http://schemas.microsoft.com/office/drawing/2014/main" id="{2AAFE7DC-F28B-4E19-9720-EC7EA11FC807}"/>
              </a:ext>
            </a:extLst>
          </p:cNvPr>
          <p:cNvSpPr>
            <a:spLocks noGrp="1"/>
          </p:cNvSpPr>
          <p:nvPr>
            <p:ph type="title"/>
          </p:nvPr>
        </p:nvSpPr>
        <p:spPr>
          <a:xfrm>
            <a:off x="228600" y="365126"/>
            <a:ext cx="11704320" cy="983452"/>
          </a:xfrm>
        </p:spPr>
        <p:txBody>
          <a:bodyPr/>
          <a:lstStyle/>
          <a:p>
            <a:r>
              <a:rPr lang="en-US" dirty="0"/>
              <a:t>Model Data Management</a:t>
            </a:r>
          </a:p>
        </p:txBody>
      </p:sp>
      <p:sp>
        <p:nvSpPr>
          <p:cNvPr id="3" name="Text Placeholder 2">
            <a:extLst>
              <a:ext uri="{FF2B5EF4-FFF2-40B4-BE49-F238E27FC236}">
                <a16:creationId xmlns:a16="http://schemas.microsoft.com/office/drawing/2014/main" id="{CBD04272-04CC-4B09-B795-3F8E3605CEF9}"/>
              </a:ext>
            </a:extLst>
          </p:cNvPr>
          <p:cNvSpPr>
            <a:spLocks noGrp="1"/>
          </p:cNvSpPr>
          <p:nvPr>
            <p:ph type="body" sz="quarter" idx="14"/>
          </p:nvPr>
        </p:nvSpPr>
        <p:spPr/>
        <p:txBody>
          <a:bodyPr/>
          <a:lstStyle/>
          <a:p>
            <a:endParaRPr lang="en-US"/>
          </a:p>
        </p:txBody>
      </p:sp>
      <p:pic>
        <p:nvPicPr>
          <p:cNvPr id="19" name="Picture 18">
            <a:extLst>
              <a:ext uri="{FF2B5EF4-FFF2-40B4-BE49-F238E27FC236}">
                <a16:creationId xmlns:a16="http://schemas.microsoft.com/office/drawing/2014/main" id="{FAE303D8-0454-49E5-8D93-5CDF28BE4EC5}"/>
              </a:ext>
            </a:extLst>
          </p:cNvPr>
          <p:cNvPicPr>
            <a:picLocks noChangeAspect="1"/>
          </p:cNvPicPr>
          <p:nvPr/>
        </p:nvPicPr>
        <p:blipFill>
          <a:blip r:embed="rId3"/>
          <a:stretch>
            <a:fillRect/>
          </a:stretch>
        </p:blipFill>
        <p:spPr>
          <a:xfrm>
            <a:off x="1991544" y="2775257"/>
            <a:ext cx="1304368" cy="819960"/>
          </a:xfrm>
          <a:prstGeom prst="rect">
            <a:avLst/>
          </a:prstGeom>
        </p:spPr>
      </p:pic>
      <p:pic>
        <p:nvPicPr>
          <p:cNvPr id="20" name="Picture 19">
            <a:extLst>
              <a:ext uri="{FF2B5EF4-FFF2-40B4-BE49-F238E27FC236}">
                <a16:creationId xmlns:a16="http://schemas.microsoft.com/office/drawing/2014/main" id="{0735BE87-429D-4FA7-BBA8-FD4924AB3639}"/>
              </a:ext>
            </a:extLst>
          </p:cNvPr>
          <p:cNvPicPr>
            <a:picLocks noChangeAspect="1"/>
          </p:cNvPicPr>
          <p:nvPr/>
        </p:nvPicPr>
        <p:blipFill>
          <a:blip r:embed="rId3"/>
          <a:stretch>
            <a:fillRect/>
          </a:stretch>
        </p:blipFill>
        <p:spPr>
          <a:xfrm>
            <a:off x="790997" y="2075029"/>
            <a:ext cx="1304368" cy="819960"/>
          </a:xfrm>
          <a:prstGeom prst="rect">
            <a:avLst/>
          </a:prstGeom>
        </p:spPr>
      </p:pic>
      <p:pic>
        <p:nvPicPr>
          <p:cNvPr id="22" name="Picture 21">
            <a:extLst>
              <a:ext uri="{FF2B5EF4-FFF2-40B4-BE49-F238E27FC236}">
                <a16:creationId xmlns:a16="http://schemas.microsoft.com/office/drawing/2014/main" id="{533036FE-C792-4273-8C4A-9B56E0889135}"/>
              </a:ext>
            </a:extLst>
          </p:cNvPr>
          <p:cNvPicPr>
            <a:picLocks noChangeAspect="1"/>
          </p:cNvPicPr>
          <p:nvPr/>
        </p:nvPicPr>
        <p:blipFill>
          <a:blip r:embed="rId3"/>
          <a:stretch>
            <a:fillRect/>
          </a:stretch>
        </p:blipFill>
        <p:spPr>
          <a:xfrm>
            <a:off x="551384" y="3441205"/>
            <a:ext cx="1304368" cy="819960"/>
          </a:xfrm>
          <a:prstGeom prst="rect">
            <a:avLst/>
          </a:prstGeom>
        </p:spPr>
      </p:pic>
      <p:sp>
        <p:nvSpPr>
          <p:cNvPr id="23" name="TextBox 22">
            <a:extLst>
              <a:ext uri="{FF2B5EF4-FFF2-40B4-BE49-F238E27FC236}">
                <a16:creationId xmlns:a16="http://schemas.microsoft.com/office/drawing/2014/main" id="{D6269DF6-0107-4BC6-AF28-8EED078FD72A}"/>
              </a:ext>
            </a:extLst>
          </p:cNvPr>
          <p:cNvSpPr txBox="1"/>
          <p:nvPr/>
        </p:nvSpPr>
        <p:spPr>
          <a:xfrm>
            <a:off x="806574" y="5682064"/>
            <a:ext cx="2612851" cy="923330"/>
          </a:xfrm>
          <a:prstGeom prst="rect">
            <a:avLst/>
          </a:prstGeom>
          <a:noFill/>
        </p:spPr>
        <p:txBody>
          <a:bodyPr wrap="square" rtlCol="0">
            <a:spAutoFit/>
          </a:bodyPr>
          <a:lstStyle/>
          <a:p>
            <a:r>
              <a:rPr lang="en-US" dirty="0">
                <a:solidFill>
                  <a:schemeClr val="bg1"/>
                </a:solidFill>
              </a:rPr>
              <a:t>Configuration and Initial Calibration outside of Modeling Framework</a:t>
            </a:r>
          </a:p>
        </p:txBody>
      </p:sp>
      <p:grpSp>
        <p:nvGrpSpPr>
          <p:cNvPr id="86" name="Group 85">
            <a:extLst>
              <a:ext uri="{FF2B5EF4-FFF2-40B4-BE49-F238E27FC236}">
                <a16:creationId xmlns:a16="http://schemas.microsoft.com/office/drawing/2014/main" id="{197B3DEF-3EC1-4653-8C3B-2584582B7174}"/>
              </a:ext>
            </a:extLst>
          </p:cNvPr>
          <p:cNvGrpSpPr/>
          <p:nvPr/>
        </p:nvGrpSpPr>
        <p:grpSpPr>
          <a:xfrm>
            <a:off x="3995535" y="3058134"/>
            <a:ext cx="1088266" cy="536121"/>
            <a:chOff x="6937132" y="2852936"/>
            <a:chExt cx="1535132" cy="756264"/>
          </a:xfrm>
        </p:grpSpPr>
        <p:sp>
          <p:nvSpPr>
            <p:cNvPr id="87" name="Rectangle: Single Corner Snipped 86">
              <a:extLst>
                <a:ext uri="{FF2B5EF4-FFF2-40B4-BE49-F238E27FC236}">
                  <a16:creationId xmlns:a16="http://schemas.microsoft.com/office/drawing/2014/main" id="{1FB64A90-F8FA-4CD8-8BAE-B34235996210}"/>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200" dirty="0"/>
            </a:p>
          </p:txBody>
        </p:sp>
        <p:sp>
          <p:nvSpPr>
            <p:cNvPr id="88" name="Rectangle: Single Corner Snipped 87">
              <a:extLst>
                <a:ext uri="{FF2B5EF4-FFF2-40B4-BE49-F238E27FC236}">
                  <a16:creationId xmlns:a16="http://schemas.microsoft.com/office/drawing/2014/main" id="{A2365729-0C2F-47AB-AAA0-F47C7D28FB6C}"/>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200" dirty="0"/>
                <a:t>	</a:t>
              </a:r>
            </a:p>
          </p:txBody>
        </p:sp>
        <p:sp>
          <p:nvSpPr>
            <p:cNvPr id="89" name="Rectangle: Single Corner Snipped 88">
              <a:extLst>
                <a:ext uri="{FF2B5EF4-FFF2-40B4-BE49-F238E27FC236}">
                  <a16:creationId xmlns:a16="http://schemas.microsoft.com/office/drawing/2014/main" id="{000AB702-A72E-43F3-99F0-6E9875619694}"/>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200" dirty="0"/>
                <a:t>		</a:t>
              </a:r>
            </a:p>
            <a:p>
              <a:endParaRPr lang="en-US" sz="1200" dirty="0"/>
            </a:p>
          </p:txBody>
        </p:sp>
        <p:sp>
          <p:nvSpPr>
            <p:cNvPr id="90" name="Rectangle 89">
              <a:extLst>
                <a:ext uri="{FF2B5EF4-FFF2-40B4-BE49-F238E27FC236}">
                  <a16:creationId xmlns:a16="http://schemas.microsoft.com/office/drawing/2014/main" id="{2F6B7A37-E7B2-41A6-B46D-0ED951F92550}"/>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t>Model 1</a:t>
              </a:r>
            </a:p>
          </p:txBody>
        </p:sp>
      </p:grpSp>
      <p:grpSp>
        <p:nvGrpSpPr>
          <p:cNvPr id="91" name="Group 90">
            <a:extLst>
              <a:ext uri="{FF2B5EF4-FFF2-40B4-BE49-F238E27FC236}">
                <a16:creationId xmlns:a16="http://schemas.microsoft.com/office/drawing/2014/main" id="{9A3A32C9-C094-451C-B909-BB06E07964A6}"/>
              </a:ext>
            </a:extLst>
          </p:cNvPr>
          <p:cNvGrpSpPr/>
          <p:nvPr/>
        </p:nvGrpSpPr>
        <p:grpSpPr>
          <a:xfrm>
            <a:off x="5468558" y="2707312"/>
            <a:ext cx="1088266" cy="536121"/>
            <a:chOff x="6937132" y="2852936"/>
            <a:chExt cx="1535132" cy="756264"/>
          </a:xfrm>
        </p:grpSpPr>
        <p:sp>
          <p:nvSpPr>
            <p:cNvPr id="92" name="Rectangle: Single Corner Snipped 91">
              <a:extLst>
                <a:ext uri="{FF2B5EF4-FFF2-40B4-BE49-F238E27FC236}">
                  <a16:creationId xmlns:a16="http://schemas.microsoft.com/office/drawing/2014/main" id="{F149BF1F-C2B2-4396-89F1-9665DA23E324}"/>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200" dirty="0"/>
            </a:p>
          </p:txBody>
        </p:sp>
        <p:sp>
          <p:nvSpPr>
            <p:cNvPr id="93" name="Rectangle: Single Corner Snipped 92">
              <a:extLst>
                <a:ext uri="{FF2B5EF4-FFF2-40B4-BE49-F238E27FC236}">
                  <a16:creationId xmlns:a16="http://schemas.microsoft.com/office/drawing/2014/main" id="{43AAB1A2-94F7-4F24-A91D-7340ED471548}"/>
                </a:ext>
              </a:extLst>
            </p:cNvPr>
            <p:cNvSpPr/>
            <p:nvPr/>
          </p:nvSpPr>
          <p:spPr>
            <a:xfrm>
              <a:off x="7487120" y="2852936"/>
              <a:ext cx="985144" cy="328309"/>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200" dirty="0"/>
                <a:t>	</a:t>
              </a:r>
            </a:p>
          </p:txBody>
        </p:sp>
        <p:sp>
          <p:nvSpPr>
            <p:cNvPr id="94" name="Rectangle: Single Corner Snipped 93">
              <a:extLst>
                <a:ext uri="{FF2B5EF4-FFF2-40B4-BE49-F238E27FC236}">
                  <a16:creationId xmlns:a16="http://schemas.microsoft.com/office/drawing/2014/main" id="{F1B8CF7F-0E93-4DE8-9480-212A4D449692}"/>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200" dirty="0"/>
                <a:t>		</a:t>
              </a:r>
            </a:p>
            <a:p>
              <a:endParaRPr lang="en-US" sz="1200" dirty="0"/>
            </a:p>
          </p:txBody>
        </p:sp>
        <p:sp>
          <p:nvSpPr>
            <p:cNvPr id="95" name="Rectangle 94">
              <a:extLst>
                <a:ext uri="{FF2B5EF4-FFF2-40B4-BE49-F238E27FC236}">
                  <a16:creationId xmlns:a16="http://schemas.microsoft.com/office/drawing/2014/main" id="{C69E294E-E6F8-47F9-A7AC-DDDA07EF2E70}"/>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t>Model 2</a:t>
              </a:r>
            </a:p>
          </p:txBody>
        </p:sp>
      </p:grpSp>
      <p:grpSp>
        <p:nvGrpSpPr>
          <p:cNvPr id="96" name="Group 95">
            <a:extLst>
              <a:ext uri="{FF2B5EF4-FFF2-40B4-BE49-F238E27FC236}">
                <a16:creationId xmlns:a16="http://schemas.microsoft.com/office/drawing/2014/main" id="{CE370B2C-EF4A-4EBD-BDF6-D4431F97B666}"/>
              </a:ext>
            </a:extLst>
          </p:cNvPr>
          <p:cNvGrpSpPr/>
          <p:nvPr/>
        </p:nvGrpSpPr>
        <p:grpSpPr>
          <a:xfrm>
            <a:off x="5451346" y="3579915"/>
            <a:ext cx="1088267" cy="536121"/>
            <a:chOff x="6937132" y="2852936"/>
            <a:chExt cx="1535134" cy="756264"/>
          </a:xfrm>
        </p:grpSpPr>
        <p:sp>
          <p:nvSpPr>
            <p:cNvPr id="97" name="Rectangle: Single Corner Snipped 96">
              <a:extLst>
                <a:ext uri="{FF2B5EF4-FFF2-40B4-BE49-F238E27FC236}">
                  <a16:creationId xmlns:a16="http://schemas.microsoft.com/office/drawing/2014/main" id="{EF26F8F9-ABEC-46C6-996E-23A957877898}"/>
                </a:ext>
              </a:extLst>
            </p:cNvPr>
            <p:cNvSpPr/>
            <p:nvPr/>
          </p:nvSpPr>
          <p:spPr>
            <a:xfrm>
              <a:off x="6937132" y="3069304"/>
              <a:ext cx="599028" cy="32830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200" dirty="0"/>
            </a:p>
          </p:txBody>
        </p:sp>
        <p:sp>
          <p:nvSpPr>
            <p:cNvPr id="98" name="Rectangle: Single Corner Snipped 97">
              <a:extLst>
                <a:ext uri="{FF2B5EF4-FFF2-40B4-BE49-F238E27FC236}">
                  <a16:creationId xmlns:a16="http://schemas.microsoft.com/office/drawing/2014/main" id="{B6828057-3D27-454B-B8AD-E52AE5D47AD8}"/>
                </a:ext>
              </a:extLst>
            </p:cNvPr>
            <p:cNvSpPr/>
            <p:nvPr/>
          </p:nvSpPr>
          <p:spPr>
            <a:xfrm>
              <a:off x="7487121" y="2852936"/>
              <a:ext cx="985145" cy="328310"/>
            </a:xfrm>
            <a:prstGeom prst="snip1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200" dirty="0"/>
                <a:t>	</a:t>
              </a:r>
            </a:p>
          </p:txBody>
        </p:sp>
        <p:sp>
          <p:nvSpPr>
            <p:cNvPr id="99" name="Rectangle: Single Corner Snipped 98">
              <a:extLst>
                <a:ext uri="{FF2B5EF4-FFF2-40B4-BE49-F238E27FC236}">
                  <a16:creationId xmlns:a16="http://schemas.microsoft.com/office/drawing/2014/main" id="{2141352F-08B7-4CA7-96D1-4C46F0EBB62D}"/>
                </a:ext>
              </a:extLst>
            </p:cNvPr>
            <p:cNvSpPr/>
            <p:nvPr/>
          </p:nvSpPr>
          <p:spPr>
            <a:xfrm>
              <a:off x="7487119" y="3284984"/>
              <a:ext cx="985140" cy="324216"/>
            </a:xfrm>
            <a:prstGeom prst="snip1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tabLst>
                  <a:tab pos="285750" algn="l"/>
                </a:tabLst>
              </a:pPr>
              <a:r>
                <a:rPr lang="en-US" sz="1200" dirty="0"/>
                <a:t>		</a:t>
              </a:r>
            </a:p>
            <a:p>
              <a:endParaRPr lang="en-US" sz="1200" dirty="0"/>
            </a:p>
          </p:txBody>
        </p:sp>
        <p:sp>
          <p:nvSpPr>
            <p:cNvPr id="100" name="Rectangle 99">
              <a:extLst>
                <a:ext uri="{FF2B5EF4-FFF2-40B4-BE49-F238E27FC236}">
                  <a16:creationId xmlns:a16="http://schemas.microsoft.com/office/drawing/2014/main" id="{DD5C5E04-E875-4C56-AC04-5D2E9B88FF66}"/>
                </a:ext>
              </a:extLst>
            </p:cNvPr>
            <p:cNvSpPr/>
            <p:nvPr/>
          </p:nvSpPr>
          <p:spPr>
            <a:xfrm>
              <a:off x="7487119" y="3064578"/>
              <a:ext cx="985144" cy="34360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t>Model 3</a:t>
              </a:r>
            </a:p>
          </p:txBody>
        </p:sp>
      </p:grpSp>
      <p:pic>
        <p:nvPicPr>
          <p:cNvPr id="106" name="Picture 105">
            <a:extLst>
              <a:ext uri="{FF2B5EF4-FFF2-40B4-BE49-F238E27FC236}">
                <a16:creationId xmlns:a16="http://schemas.microsoft.com/office/drawing/2014/main" id="{ACB1EE52-A506-418F-B7F0-05E93BBBEB64}"/>
              </a:ext>
            </a:extLst>
          </p:cNvPr>
          <p:cNvPicPr>
            <a:picLocks noChangeAspect="1"/>
          </p:cNvPicPr>
          <p:nvPr/>
        </p:nvPicPr>
        <p:blipFill>
          <a:blip r:embed="rId4"/>
          <a:stretch>
            <a:fillRect/>
          </a:stretch>
        </p:blipFill>
        <p:spPr>
          <a:xfrm>
            <a:off x="7677670" y="1314263"/>
            <a:ext cx="3676130" cy="4274977"/>
          </a:xfrm>
          <a:prstGeom prst="rect">
            <a:avLst/>
          </a:prstGeom>
        </p:spPr>
      </p:pic>
      <p:cxnSp>
        <p:nvCxnSpPr>
          <p:cNvPr id="174" name="Straight Arrow Connector 173">
            <a:extLst>
              <a:ext uri="{FF2B5EF4-FFF2-40B4-BE49-F238E27FC236}">
                <a16:creationId xmlns:a16="http://schemas.microsoft.com/office/drawing/2014/main" id="{E10E3414-C3FF-428D-A808-A367BF12B3C4}"/>
              </a:ext>
            </a:extLst>
          </p:cNvPr>
          <p:cNvCxnSpPr>
            <a:cxnSpLocks/>
          </p:cNvCxnSpPr>
          <p:nvPr/>
        </p:nvCxnSpPr>
        <p:spPr>
          <a:xfrm>
            <a:off x="4723679" y="2594145"/>
            <a:ext cx="0" cy="468668"/>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BEAF615-8624-4EF9-8EED-F1E16A8C3813}"/>
              </a:ext>
            </a:extLst>
          </p:cNvPr>
          <p:cNvCxnSpPr>
            <a:cxnSpLocks/>
          </p:cNvCxnSpPr>
          <p:nvPr/>
        </p:nvCxnSpPr>
        <p:spPr>
          <a:xfrm>
            <a:off x="6212499" y="4116036"/>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6054ED3-622C-4FD9-952B-FD266A5C595E}"/>
              </a:ext>
            </a:extLst>
          </p:cNvPr>
          <p:cNvCxnSpPr>
            <a:cxnSpLocks/>
          </p:cNvCxnSpPr>
          <p:nvPr/>
        </p:nvCxnSpPr>
        <p:spPr>
          <a:xfrm>
            <a:off x="4745422" y="3601787"/>
            <a:ext cx="8360" cy="81964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448C474E-30BB-46C2-A59B-AA0CFEF75381}"/>
              </a:ext>
            </a:extLst>
          </p:cNvPr>
          <p:cNvCxnSpPr>
            <a:cxnSpLocks/>
          </p:cNvCxnSpPr>
          <p:nvPr/>
        </p:nvCxnSpPr>
        <p:spPr>
          <a:xfrm>
            <a:off x="6212499" y="3258517"/>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DC89C0A4-4814-4AB1-8EC7-CCD788F619D0}"/>
              </a:ext>
            </a:extLst>
          </p:cNvPr>
          <p:cNvCxnSpPr>
            <a:cxnSpLocks/>
          </p:cNvCxnSpPr>
          <p:nvPr/>
        </p:nvCxnSpPr>
        <p:spPr>
          <a:xfrm>
            <a:off x="6207634" y="2403840"/>
            <a:ext cx="0" cy="303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3" name="Picture 202">
            <a:extLst>
              <a:ext uri="{FF2B5EF4-FFF2-40B4-BE49-F238E27FC236}">
                <a16:creationId xmlns:a16="http://schemas.microsoft.com/office/drawing/2014/main" id="{1F7596CB-5526-475B-830D-AE309674E4E9}"/>
              </a:ext>
            </a:extLst>
          </p:cNvPr>
          <p:cNvPicPr>
            <a:picLocks noChangeAspect="1"/>
          </p:cNvPicPr>
          <p:nvPr/>
        </p:nvPicPr>
        <p:blipFill>
          <a:blip r:embed="rId5"/>
          <a:stretch>
            <a:fillRect/>
          </a:stretch>
        </p:blipFill>
        <p:spPr>
          <a:xfrm>
            <a:off x="3999990" y="4373989"/>
            <a:ext cx="2960107" cy="381197"/>
          </a:xfrm>
          <a:prstGeom prst="rect">
            <a:avLst/>
          </a:prstGeom>
        </p:spPr>
      </p:pic>
      <p:pic>
        <p:nvPicPr>
          <p:cNvPr id="204" name="Picture 203">
            <a:extLst>
              <a:ext uri="{FF2B5EF4-FFF2-40B4-BE49-F238E27FC236}">
                <a16:creationId xmlns:a16="http://schemas.microsoft.com/office/drawing/2014/main" id="{5399C5AC-004F-4453-BF78-3AC7B197BF34}"/>
              </a:ext>
            </a:extLst>
          </p:cNvPr>
          <p:cNvPicPr>
            <a:picLocks noChangeAspect="1"/>
          </p:cNvPicPr>
          <p:nvPr/>
        </p:nvPicPr>
        <p:blipFill>
          <a:blip r:embed="rId6"/>
          <a:stretch>
            <a:fillRect/>
          </a:stretch>
        </p:blipFill>
        <p:spPr>
          <a:xfrm>
            <a:off x="3975182" y="2213491"/>
            <a:ext cx="2952328" cy="377307"/>
          </a:xfrm>
          <a:prstGeom prst="rect">
            <a:avLst/>
          </a:prstGeom>
        </p:spPr>
      </p:pic>
      <p:sp>
        <p:nvSpPr>
          <p:cNvPr id="206" name="TextBox 205">
            <a:extLst>
              <a:ext uri="{FF2B5EF4-FFF2-40B4-BE49-F238E27FC236}">
                <a16:creationId xmlns:a16="http://schemas.microsoft.com/office/drawing/2014/main" id="{44A290B5-2912-47F4-AAC1-12A3230D8AE8}"/>
              </a:ext>
            </a:extLst>
          </p:cNvPr>
          <p:cNvSpPr txBox="1"/>
          <p:nvPr/>
        </p:nvSpPr>
        <p:spPr>
          <a:xfrm>
            <a:off x="4176236" y="5661248"/>
            <a:ext cx="2612851" cy="923330"/>
          </a:xfrm>
          <a:prstGeom prst="rect">
            <a:avLst/>
          </a:prstGeom>
          <a:noFill/>
        </p:spPr>
        <p:txBody>
          <a:bodyPr wrap="square" rtlCol="0">
            <a:spAutoFit/>
          </a:bodyPr>
          <a:lstStyle/>
          <a:p>
            <a:r>
              <a:rPr lang="en-US" dirty="0">
                <a:solidFill>
                  <a:schemeClr val="bg1"/>
                </a:solidFill>
              </a:rPr>
              <a:t>Model Linking within the Framework </a:t>
            </a:r>
          </a:p>
          <a:p>
            <a:r>
              <a:rPr lang="en-US" dirty="0">
                <a:solidFill>
                  <a:schemeClr val="bg1"/>
                </a:solidFill>
              </a:rPr>
              <a:t>(“Base Simulations”)</a:t>
            </a:r>
          </a:p>
        </p:txBody>
      </p:sp>
      <p:sp>
        <p:nvSpPr>
          <p:cNvPr id="207" name="TextBox 206">
            <a:extLst>
              <a:ext uri="{FF2B5EF4-FFF2-40B4-BE49-F238E27FC236}">
                <a16:creationId xmlns:a16="http://schemas.microsoft.com/office/drawing/2014/main" id="{66E70214-EA43-4F77-B7A7-3A8407FA88BC}"/>
              </a:ext>
            </a:extLst>
          </p:cNvPr>
          <p:cNvSpPr txBox="1"/>
          <p:nvPr/>
        </p:nvSpPr>
        <p:spPr>
          <a:xfrm>
            <a:off x="8177683" y="5664601"/>
            <a:ext cx="2612851" cy="646331"/>
          </a:xfrm>
          <a:prstGeom prst="rect">
            <a:avLst/>
          </a:prstGeom>
          <a:noFill/>
        </p:spPr>
        <p:txBody>
          <a:bodyPr wrap="square" rtlCol="0">
            <a:spAutoFit/>
          </a:bodyPr>
          <a:lstStyle/>
          <a:p>
            <a:r>
              <a:rPr lang="en-US" dirty="0">
                <a:solidFill>
                  <a:schemeClr val="bg1"/>
                </a:solidFill>
              </a:rPr>
              <a:t>Production runs supporting a Use Case</a:t>
            </a:r>
          </a:p>
        </p:txBody>
      </p:sp>
      <p:sp>
        <p:nvSpPr>
          <p:cNvPr id="208" name="Arrow: Right 207">
            <a:extLst>
              <a:ext uri="{FF2B5EF4-FFF2-40B4-BE49-F238E27FC236}">
                <a16:creationId xmlns:a16="http://schemas.microsoft.com/office/drawing/2014/main" id="{7B452284-AAA1-43A0-942D-D4B31127D39C}"/>
              </a:ext>
            </a:extLst>
          </p:cNvPr>
          <p:cNvSpPr/>
          <p:nvPr/>
        </p:nvSpPr>
        <p:spPr>
          <a:xfrm>
            <a:off x="3451051" y="2823682"/>
            <a:ext cx="376914" cy="1149851"/>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Arrow: Right 208">
            <a:extLst>
              <a:ext uri="{FF2B5EF4-FFF2-40B4-BE49-F238E27FC236}">
                <a16:creationId xmlns:a16="http://schemas.microsoft.com/office/drawing/2014/main" id="{7A5D5FE5-DBC3-4340-AA07-76EE8845D3B1}"/>
              </a:ext>
            </a:extLst>
          </p:cNvPr>
          <p:cNvSpPr/>
          <p:nvPr/>
        </p:nvSpPr>
        <p:spPr>
          <a:xfrm>
            <a:off x="7213922" y="2783643"/>
            <a:ext cx="376914" cy="1149851"/>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9B6C13E3-6390-415B-9E4A-3E3F4CA856F4}"/>
              </a:ext>
            </a:extLst>
          </p:cNvPr>
          <p:cNvSpPr txBox="1"/>
          <p:nvPr/>
        </p:nvSpPr>
        <p:spPr>
          <a:xfrm>
            <a:off x="4198514" y="1316745"/>
            <a:ext cx="2612851" cy="646331"/>
          </a:xfrm>
          <a:prstGeom prst="rect">
            <a:avLst/>
          </a:prstGeom>
          <a:noFill/>
        </p:spPr>
        <p:txBody>
          <a:bodyPr wrap="square" rtlCol="0">
            <a:spAutoFit/>
          </a:bodyPr>
          <a:lstStyle/>
          <a:p>
            <a:pPr algn="ctr"/>
            <a:r>
              <a:rPr lang="en-US" dirty="0">
                <a:solidFill>
                  <a:schemeClr val="bg1"/>
                </a:solidFill>
              </a:rPr>
              <a:t>File Management</a:t>
            </a:r>
          </a:p>
          <a:p>
            <a:pPr algn="ctr"/>
            <a:r>
              <a:rPr lang="en-US" dirty="0">
                <a:solidFill>
                  <a:schemeClr val="bg1"/>
                </a:solidFill>
              </a:rPr>
              <a:t>Facilitated by Framework</a:t>
            </a:r>
          </a:p>
        </p:txBody>
      </p:sp>
      <p:sp>
        <p:nvSpPr>
          <p:cNvPr id="212" name="Freeform: Shape 211">
            <a:extLst>
              <a:ext uri="{FF2B5EF4-FFF2-40B4-BE49-F238E27FC236}">
                <a16:creationId xmlns:a16="http://schemas.microsoft.com/office/drawing/2014/main" id="{EDF7C603-6B0B-42DB-A914-A5EB62A5B306}"/>
              </a:ext>
            </a:extLst>
          </p:cNvPr>
          <p:cNvSpPr/>
          <p:nvPr/>
        </p:nvSpPr>
        <p:spPr>
          <a:xfrm>
            <a:off x="6715125" y="1476375"/>
            <a:ext cx="723900" cy="1000125"/>
          </a:xfrm>
          <a:custGeom>
            <a:avLst/>
            <a:gdLst>
              <a:gd name="connsiteX0" fmla="*/ 0 w 723900"/>
              <a:gd name="connsiteY0" fmla="*/ 0 h 1000125"/>
              <a:gd name="connsiteX1" fmla="*/ 533400 w 723900"/>
              <a:gd name="connsiteY1" fmla="*/ 200025 h 1000125"/>
              <a:gd name="connsiteX2" fmla="*/ 723900 w 723900"/>
              <a:gd name="connsiteY2" fmla="*/ 1000125 h 1000125"/>
            </a:gdLst>
            <a:ahLst/>
            <a:cxnLst>
              <a:cxn ang="0">
                <a:pos x="connsiteX0" y="connsiteY0"/>
              </a:cxn>
              <a:cxn ang="0">
                <a:pos x="connsiteX1" y="connsiteY1"/>
              </a:cxn>
              <a:cxn ang="0">
                <a:pos x="connsiteX2" y="connsiteY2"/>
              </a:cxn>
            </a:cxnLst>
            <a:rect l="l" t="t" r="r" b="b"/>
            <a:pathLst>
              <a:path w="723900" h="1000125">
                <a:moveTo>
                  <a:pt x="0" y="0"/>
                </a:moveTo>
                <a:cubicBezTo>
                  <a:pt x="206375" y="16669"/>
                  <a:pt x="412750" y="33338"/>
                  <a:pt x="533400" y="200025"/>
                </a:cubicBezTo>
                <a:cubicBezTo>
                  <a:pt x="654050" y="366712"/>
                  <a:pt x="688975" y="683418"/>
                  <a:pt x="723900" y="1000125"/>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Shape 212">
            <a:extLst>
              <a:ext uri="{FF2B5EF4-FFF2-40B4-BE49-F238E27FC236}">
                <a16:creationId xmlns:a16="http://schemas.microsoft.com/office/drawing/2014/main" id="{374A8476-9CA7-424B-84E0-FAC673D1AB8C}"/>
              </a:ext>
            </a:extLst>
          </p:cNvPr>
          <p:cNvSpPr/>
          <p:nvPr/>
        </p:nvSpPr>
        <p:spPr>
          <a:xfrm flipH="1">
            <a:off x="3552327" y="1509454"/>
            <a:ext cx="723900" cy="1000125"/>
          </a:xfrm>
          <a:custGeom>
            <a:avLst/>
            <a:gdLst>
              <a:gd name="connsiteX0" fmla="*/ 0 w 723900"/>
              <a:gd name="connsiteY0" fmla="*/ 0 h 1000125"/>
              <a:gd name="connsiteX1" fmla="*/ 533400 w 723900"/>
              <a:gd name="connsiteY1" fmla="*/ 200025 h 1000125"/>
              <a:gd name="connsiteX2" fmla="*/ 723900 w 723900"/>
              <a:gd name="connsiteY2" fmla="*/ 1000125 h 1000125"/>
            </a:gdLst>
            <a:ahLst/>
            <a:cxnLst>
              <a:cxn ang="0">
                <a:pos x="connsiteX0" y="connsiteY0"/>
              </a:cxn>
              <a:cxn ang="0">
                <a:pos x="connsiteX1" y="connsiteY1"/>
              </a:cxn>
              <a:cxn ang="0">
                <a:pos x="connsiteX2" y="connsiteY2"/>
              </a:cxn>
            </a:cxnLst>
            <a:rect l="l" t="t" r="r" b="b"/>
            <a:pathLst>
              <a:path w="723900" h="1000125">
                <a:moveTo>
                  <a:pt x="0" y="0"/>
                </a:moveTo>
                <a:cubicBezTo>
                  <a:pt x="206375" y="16669"/>
                  <a:pt x="412750" y="33338"/>
                  <a:pt x="533400" y="200025"/>
                </a:cubicBezTo>
                <a:cubicBezTo>
                  <a:pt x="654050" y="366712"/>
                  <a:pt x="688975" y="683418"/>
                  <a:pt x="723900" y="1000125"/>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07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Open the </a:t>
            </a:r>
            <a:r>
              <a:rPr lang="en-US" sz="3600" dirty="0" err="1"/>
              <a:t>HEC</a:t>
            </a:r>
            <a:r>
              <a:rPr lang="en-US" sz="3600" dirty="0"/>
              <a:t>-WAT Study</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CD111488-249F-4E6B-9F14-57F5BBA5FD55}"/>
              </a:ext>
            </a:extLst>
          </p:cNvPr>
          <p:cNvPicPr>
            <a:picLocks noChangeAspect="1"/>
          </p:cNvPicPr>
          <p:nvPr/>
        </p:nvPicPr>
        <p:blipFill>
          <a:blip r:embed="rId2"/>
          <a:stretch>
            <a:fillRect/>
          </a:stretch>
        </p:blipFill>
        <p:spPr>
          <a:xfrm>
            <a:off x="1175401" y="1134137"/>
            <a:ext cx="9841197" cy="5550127"/>
          </a:xfrm>
          <a:prstGeom prst="rect">
            <a:avLst/>
          </a:prstGeom>
        </p:spPr>
      </p:pic>
      <p:sp>
        <p:nvSpPr>
          <p:cNvPr id="3" name="Thought Bubble: Cloud 2">
            <a:extLst>
              <a:ext uri="{FF2B5EF4-FFF2-40B4-BE49-F238E27FC236}">
                <a16:creationId xmlns:a16="http://schemas.microsoft.com/office/drawing/2014/main" id="{7865DD09-F6BC-403C-B1AC-2C0EE20845BA}"/>
              </a:ext>
            </a:extLst>
          </p:cNvPr>
          <p:cNvSpPr/>
          <p:nvPr/>
        </p:nvSpPr>
        <p:spPr>
          <a:xfrm>
            <a:off x="1337909" y="3628724"/>
            <a:ext cx="2011683" cy="1203157"/>
          </a:xfrm>
          <a:prstGeom prst="cloudCallout">
            <a:avLst>
              <a:gd name="adj1" fmla="val -20559"/>
              <a:gd name="adj2" fmla="val -82219"/>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Previously Defined “Base Simulations”</a:t>
            </a:r>
          </a:p>
        </p:txBody>
      </p:sp>
    </p:spTree>
    <p:extLst>
      <p:ext uri="{BB962C8B-B14F-4D97-AF65-F5344CB8AC3E}">
        <p14:creationId xmlns:p14="http://schemas.microsoft.com/office/powerpoint/2010/main" val="403561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828C-CD63-404F-8099-4C99AE877961}"/>
              </a:ext>
            </a:extLst>
          </p:cNvPr>
          <p:cNvSpPr>
            <a:spLocks noGrp="1"/>
          </p:cNvSpPr>
          <p:nvPr>
            <p:ph type="title"/>
          </p:nvPr>
        </p:nvSpPr>
        <p:spPr/>
        <p:txBody>
          <a:bodyPr/>
          <a:lstStyle/>
          <a:p>
            <a:r>
              <a:rPr lang="en-US" dirty="0"/>
              <a:t>Modernize Business Practice to Support the CVP Operations</a:t>
            </a:r>
          </a:p>
        </p:txBody>
      </p:sp>
      <p:sp>
        <p:nvSpPr>
          <p:cNvPr id="3" name="Text Placeholder 2">
            <a:extLst>
              <a:ext uri="{FF2B5EF4-FFF2-40B4-BE49-F238E27FC236}">
                <a16:creationId xmlns:a16="http://schemas.microsoft.com/office/drawing/2014/main" id="{95763BD4-4199-45E5-8635-75A1B041F142}"/>
              </a:ext>
            </a:extLst>
          </p:cNvPr>
          <p:cNvSpPr>
            <a:spLocks noGrp="1"/>
          </p:cNvSpPr>
          <p:nvPr>
            <p:ph type="body" sz="quarter" idx="13"/>
          </p:nvPr>
        </p:nvSpPr>
        <p:spPr>
          <a:xfrm>
            <a:off x="228600" y="1998617"/>
            <a:ext cx="11704638" cy="4219240"/>
          </a:xfrm>
        </p:spPr>
        <p:txBody>
          <a:bodyPr/>
          <a:lstStyle/>
          <a:p>
            <a:r>
              <a:rPr lang="en-US" dirty="0"/>
              <a:t>Expect high quality</a:t>
            </a:r>
          </a:p>
          <a:p>
            <a:r>
              <a:rPr lang="en-US" dirty="0"/>
              <a:t>Build trust and confidence </a:t>
            </a:r>
          </a:p>
          <a:p>
            <a:r>
              <a:rPr lang="en-US" dirty="0"/>
              <a:t>Optimize flexibility </a:t>
            </a:r>
          </a:p>
          <a:p>
            <a:r>
              <a:rPr lang="en-US" dirty="0"/>
              <a:t>Design for compatibilities/efficiencies </a:t>
            </a:r>
          </a:p>
          <a:p>
            <a:r>
              <a:rPr lang="en-US" dirty="0"/>
              <a:t>Plan for long-term maintenance/support horizon</a:t>
            </a:r>
          </a:p>
          <a:p>
            <a:r>
              <a:rPr lang="en-US" dirty="0"/>
              <a:t>Enhance within agency expertise</a:t>
            </a:r>
          </a:p>
          <a:p>
            <a:endParaRPr lang="en-US" dirty="0"/>
          </a:p>
        </p:txBody>
      </p:sp>
      <p:sp>
        <p:nvSpPr>
          <p:cNvPr id="4" name="Text Placeholder 3">
            <a:extLst>
              <a:ext uri="{FF2B5EF4-FFF2-40B4-BE49-F238E27FC236}">
                <a16:creationId xmlns:a16="http://schemas.microsoft.com/office/drawing/2014/main" id="{B1904977-9F76-4E57-92D3-160E0BFDE77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337257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Create a Simulation Group</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CD111488-249F-4E6B-9F14-57F5BBA5FD55}"/>
              </a:ext>
            </a:extLst>
          </p:cNvPr>
          <p:cNvPicPr>
            <a:picLocks noChangeAspect="1"/>
          </p:cNvPicPr>
          <p:nvPr/>
        </p:nvPicPr>
        <p:blipFill>
          <a:blip r:embed="rId2"/>
          <a:stretch>
            <a:fillRect/>
          </a:stretch>
        </p:blipFill>
        <p:spPr>
          <a:xfrm>
            <a:off x="1175401" y="1134137"/>
            <a:ext cx="9841197" cy="5550127"/>
          </a:xfrm>
          <a:prstGeom prst="rect">
            <a:avLst/>
          </a:prstGeom>
        </p:spPr>
      </p:pic>
      <p:pic>
        <p:nvPicPr>
          <p:cNvPr id="7" name="Picture 6">
            <a:extLst>
              <a:ext uri="{FF2B5EF4-FFF2-40B4-BE49-F238E27FC236}">
                <a16:creationId xmlns:a16="http://schemas.microsoft.com/office/drawing/2014/main" id="{26982882-A559-462D-AF3F-6E4CDDF389D8}"/>
              </a:ext>
            </a:extLst>
          </p:cNvPr>
          <p:cNvPicPr>
            <a:picLocks noChangeAspect="1"/>
          </p:cNvPicPr>
          <p:nvPr/>
        </p:nvPicPr>
        <p:blipFill>
          <a:blip r:embed="rId3"/>
          <a:stretch>
            <a:fillRect/>
          </a:stretch>
        </p:blipFill>
        <p:spPr>
          <a:xfrm>
            <a:off x="4579219" y="1605303"/>
            <a:ext cx="3314700" cy="4214813"/>
          </a:xfrm>
          <a:prstGeom prst="rect">
            <a:avLst/>
          </a:prstGeom>
        </p:spPr>
      </p:pic>
      <p:sp>
        <p:nvSpPr>
          <p:cNvPr id="9" name="Thought Bubble: Cloud 8">
            <a:extLst>
              <a:ext uri="{FF2B5EF4-FFF2-40B4-BE49-F238E27FC236}">
                <a16:creationId xmlns:a16="http://schemas.microsoft.com/office/drawing/2014/main" id="{697A2100-E906-49B4-A7BD-85DD2A0C1DDD}"/>
              </a:ext>
            </a:extLst>
          </p:cNvPr>
          <p:cNvSpPr/>
          <p:nvPr/>
        </p:nvSpPr>
        <p:spPr>
          <a:xfrm>
            <a:off x="4658627" y="4312118"/>
            <a:ext cx="1794512" cy="940579"/>
          </a:xfrm>
          <a:prstGeom prst="cloudCallout">
            <a:avLst>
              <a:gd name="adj1" fmla="val -10099"/>
              <a:gd name="adj2" fmla="val -78219"/>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Select “Base Simulations”</a:t>
            </a:r>
          </a:p>
        </p:txBody>
      </p:sp>
      <p:sp>
        <p:nvSpPr>
          <p:cNvPr id="10" name="Thought Bubble: Cloud 9">
            <a:extLst>
              <a:ext uri="{FF2B5EF4-FFF2-40B4-BE49-F238E27FC236}">
                <a16:creationId xmlns:a16="http://schemas.microsoft.com/office/drawing/2014/main" id="{5173525A-9866-4ADD-9A83-0DF89A2E305E}"/>
              </a:ext>
            </a:extLst>
          </p:cNvPr>
          <p:cNvSpPr/>
          <p:nvPr/>
        </p:nvSpPr>
        <p:spPr>
          <a:xfrm>
            <a:off x="8181474" y="1848051"/>
            <a:ext cx="1337911" cy="940579"/>
          </a:xfrm>
          <a:prstGeom prst="cloudCallout">
            <a:avLst>
              <a:gd name="adj1" fmla="val -85727"/>
              <a:gd name="adj2" fmla="val 6718"/>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Set the “Analysis Period”</a:t>
            </a:r>
          </a:p>
        </p:txBody>
      </p:sp>
    </p:spTree>
    <p:extLst>
      <p:ext uri="{BB962C8B-B14F-4D97-AF65-F5344CB8AC3E}">
        <p14:creationId xmlns:p14="http://schemas.microsoft.com/office/powerpoint/2010/main" val="7677719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95DFE8-32E8-4E5F-8C08-7E5F7453BE99}"/>
              </a:ext>
            </a:extLst>
          </p:cNvPr>
          <p:cNvPicPr>
            <a:picLocks noChangeAspect="1"/>
          </p:cNvPicPr>
          <p:nvPr/>
        </p:nvPicPr>
        <p:blipFill>
          <a:blip r:embed="rId2"/>
          <a:stretch>
            <a:fillRect/>
          </a:stretch>
        </p:blipFill>
        <p:spPr>
          <a:xfrm>
            <a:off x="1165349" y="1129284"/>
            <a:ext cx="9849803" cy="5554980"/>
          </a:xfrm>
          <a:prstGeom prst="rect">
            <a:avLst/>
          </a:prstGeom>
        </p:spPr>
      </p:pic>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Workflow Action Screen</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sp>
        <p:nvSpPr>
          <p:cNvPr id="8" name="Thought Bubble: Cloud 7">
            <a:extLst>
              <a:ext uri="{FF2B5EF4-FFF2-40B4-BE49-F238E27FC236}">
                <a16:creationId xmlns:a16="http://schemas.microsoft.com/office/drawing/2014/main" id="{F19F2DC1-AF8F-4804-B595-7492CA7D7714}"/>
              </a:ext>
            </a:extLst>
          </p:cNvPr>
          <p:cNvSpPr/>
          <p:nvPr/>
        </p:nvSpPr>
        <p:spPr>
          <a:xfrm>
            <a:off x="1568917" y="4009206"/>
            <a:ext cx="1794512" cy="940579"/>
          </a:xfrm>
          <a:prstGeom prst="cloudCallout">
            <a:avLst>
              <a:gd name="adj1" fmla="val 66602"/>
              <a:gd name="adj2" fmla="val -71055"/>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Workflow “Actions”</a:t>
            </a:r>
          </a:p>
        </p:txBody>
      </p:sp>
      <p:sp>
        <p:nvSpPr>
          <p:cNvPr id="9" name="Thought Bubble: Cloud 8">
            <a:extLst>
              <a:ext uri="{FF2B5EF4-FFF2-40B4-BE49-F238E27FC236}">
                <a16:creationId xmlns:a16="http://schemas.microsoft.com/office/drawing/2014/main" id="{0AFC395A-6343-4FBA-BD75-3EEFD3C007EE}"/>
              </a:ext>
            </a:extLst>
          </p:cNvPr>
          <p:cNvSpPr/>
          <p:nvPr/>
        </p:nvSpPr>
        <p:spPr>
          <a:xfrm>
            <a:off x="5192994" y="4557846"/>
            <a:ext cx="1794512" cy="940579"/>
          </a:xfrm>
          <a:prstGeom prst="cloudCallout">
            <a:avLst>
              <a:gd name="adj1" fmla="val -16536"/>
              <a:gd name="adj2" fmla="val -89475"/>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Simulations in “Group”</a:t>
            </a:r>
          </a:p>
        </p:txBody>
      </p:sp>
    </p:spTree>
    <p:extLst>
      <p:ext uri="{BB962C8B-B14F-4D97-AF65-F5344CB8AC3E}">
        <p14:creationId xmlns:p14="http://schemas.microsoft.com/office/powerpoint/2010/main" val="795162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26922-8E9B-4644-9425-97A6FA4D7DF5}"/>
              </a:ext>
            </a:extLst>
          </p:cNvPr>
          <p:cNvPicPr>
            <a:picLocks noChangeAspect="1"/>
          </p:cNvPicPr>
          <p:nvPr/>
        </p:nvPicPr>
        <p:blipFill>
          <a:blip r:embed="rId2"/>
          <a:stretch>
            <a:fillRect/>
          </a:stretch>
        </p:blipFill>
        <p:spPr>
          <a:xfrm>
            <a:off x="1165349" y="1129284"/>
            <a:ext cx="9849803" cy="5554980"/>
          </a:xfrm>
          <a:prstGeom prst="rect">
            <a:avLst/>
          </a:prstGeom>
        </p:spPr>
      </p:pic>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Input Data Review</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pic>
        <p:nvPicPr>
          <p:cNvPr id="3" name="Picture 2">
            <a:extLst>
              <a:ext uri="{FF2B5EF4-FFF2-40B4-BE49-F238E27FC236}">
                <a16:creationId xmlns:a16="http://schemas.microsoft.com/office/drawing/2014/main" id="{83B2B729-E816-41F2-ACAA-09C4BEB32D66}"/>
              </a:ext>
            </a:extLst>
          </p:cNvPr>
          <p:cNvPicPr>
            <a:picLocks noChangeAspect="1"/>
          </p:cNvPicPr>
          <p:nvPr/>
        </p:nvPicPr>
        <p:blipFill>
          <a:blip r:embed="rId3"/>
          <a:stretch>
            <a:fillRect/>
          </a:stretch>
        </p:blipFill>
        <p:spPr>
          <a:xfrm>
            <a:off x="4951095" y="2206847"/>
            <a:ext cx="4186238" cy="3521869"/>
          </a:xfrm>
          <a:prstGeom prst="rect">
            <a:avLst/>
          </a:prstGeom>
        </p:spPr>
      </p:pic>
      <p:sp>
        <p:nvSpPr>
          <p:cNvPr id="7" name="Thought Bubble: Cloud 6">
            <a:extLst>
              <a:ext uri="{FF2B5EF4-FFF2-40B4-BE49-F238E27FC236}">
                <a16:creationId xmlns:a16="http://schemas.microsoft.com/office/drawing/2014/main" id="{0F507C5B-CD27-4099-9544-C4CD37EE5BB7}"/>
              </a:ext>
            </a:extLst>
          </p:cNvPr>
          <p:cNvSpPr/>
          <p:nvPr/>
        </p:nvSpPr>
        <p:spPr>
          <a:xfrm>
            <a:off x="1612324" y="3359784"/>
            <a:ext cx="1794512" cy="940579"/>
          </a:xfrm>
          <a:prstGeom prst="cloudCallout">
            <a:avLst>
              <a:gd name="adj1" fmla="val 63383"/>
              <a:gd name="adj2" fmla="val -41378"/>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Review Data Action</a:t>
            </a:r>
          </a:p>
        </p:txBody>
      </p:sp>
    </p:spTree>
    <p:extLst>
      <p:ext uri="{BB962C8B-B14F-4D97-AF65-F5344CB8AC3E}">
        <p14:creationId xmlns:p14="http://schemas.microsoft.com/office/powerpoint/2010/main" val="1256532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15193A-9E05-4794-883E-6B9615725CFB}"/>
              </a:ext>
            </a:extLst>
          </p:cNvPr>
          <p:cNvPicPr>
            <a:picLocks noChangeAspect="1"/>
          </p:cNvPicPr>
          <p:nvPr/>
        </p:nvPicPr>
        <p:blipFill>
          <a:blip r:embed="rId2"/>
          <a:stretch>
            <a:fillRect/>
          </a:stretch>
        </p:blipFill>
        <p:spPr>
          <a:xfrm>
            <a:off x="1175401" y="1134137"/>
            <a:ext cx="9849803" cy="5554980"/>
          </a:xfrm>
          <a:prstGeom prst="rect">
            <a:avLst/>
          </a:prstGeom>
        </p:spPr>
      </p:pic>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ResSim Model Displayed</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sp>
        <p:nvSpPr>
          <p:cNvPr id="8" name="Thought Bubble: Cloud 7">
            <a:extLst>
              <a:ext uri="{FF2B5EF4-FFF2-40B4-BE49-F238E27FC236}">
                <a16:creationId xmlns:a16="http://schemas.microsoft.com/office/drawing/2014/main" id="{6F790602-A5FC-4119-BC1C-0A18CE907565}"/>
              </a:ext>
            </a:extLst>
          </p:cNvPr>
          <p:cNvSpPr/>
          <p:nvPr/>
        </p:nvSpPr>
        <p:spPr>
          <a:xfrm>
            <a:off x="3294638" y="3873125"/>
            <a:ext cx="1794512" cy="940579"/>
          </a:xfrm>
          <a:prstGeom prst="cloudCallout">
            <a:avLst>
              <a:gd name="adj1" fmla="val 52119"/>
              <a:gd name="adj2" fmla="val -62868"/>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Show On Map</a:t>
            </a:r>
          </a:p>
        </p:txBody>
      </p:sp>
    </p:spTree>
    <p:extLst>
      <p:ext uri="{BB962C8B-B14F-4D97-AF65-F5344CB8AC3E}">
        <p14:creationId xmlns:p14="http://schemas.microsoft.com/office/powerpoint/2010/main" val="1386317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16185-B947-4CB1-8802-73A252401C53}"/>
              </a:ext>
            </a:extLst>
          </p:cNvPr>
          <p:cNvPicPr>
            <a:picLocks noChangeAspect="1"/>
          </p:cNvPicPr>
          <p:nvPr/>
        </p:nvPicPr>
        <p:blipFill>
          <a:blip r:embed="rId2"/>
          <a:stretch>
            <a:fillRect/>
          </a:stretch>
        </p:blipFill>
        <p:spPr>
          <a:xfrm>
            <a:off x="1175401" y="1129284"/>
            <a:ext cx="9849803" cy="5554980"/>
          </a:xfrm>
          <a:prstGeom prst="rect">
            <a:avLst/>
          </a:prstGeom>
        </p:spPr>
      </p:pic>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W2 models Displayed</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sp>
        <p:nvSpPr>
          <p:cNvPr id="7" name="Thought Bubble: Cloud 6">
            <a:extLst>
              <a:ext uri="{FF2B5EF4-FFF2-40B4-BE49-F238E27FC236}">
                <a16:creationId xmlns:a16="http://schemas.microsoft.com/office/drawing/2014/main" id="{A5769599-7DF1-406C-9A08-F249FF9E9402}"/>
              </a:ext>
            </a:extLst>
          </p:cNvPr>
          <p:cNvSpPr/>
          <p:nvPr/>
        </p:nvSpPr>
        <p:spPr>
          <a:xfrm>
            <a:off x="3294638" y="3979000"/>
            <a:ext cx="1794512" cy="940579"/>
          </a:xfrm>
          <a:prstGeom prst="cloudCallout">
            <a:avLst>
              <a:gd name="adj1" fmla="val 52119"/>
              <a:gd name="adj2" fmla="val -62868"/>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Show On Map</a:t>
            </a:r>
          </a:p>
        </p:txBody>
      </p:sp>
    </p:spTree>
    <p:extLst>
      <p:ext uri="{BB962C8B-B14F-4D97-AF65-F5344CB8AC3E}">
        <p14:creationId xmlns:p14="http://schemas.microsoft.com/office/powerpoint/2010/main" val="1501702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BE66BE-9BA4-44E0-ADB8-D11C89BB17A5}"/>
              </a:ext>
            </a:extLst>
          </p:cNvPr>
          <p:cNvPicPr>
            <a:picLocks noChangeAspect="1"/>
          </p:cNvPicPr>
          <p:nvPr/>
        </p:nvPicPr>
        <p:blipFill>
          <a:blip r:embed="rId2"/>
          <a:stretch>
            <a:fillRect/>
          </a:stretch>
        </p:blipFill>
        <p:spPr>
          <a:xfrm>
            <a:off x="1175401" y="1129284"/>
            <a:ext cx="9849803" cy="5554980"/>
          </a:xfrm>
          <a:prstGeom prst="rect">
            <a:avLst/>
          </a:prstGeom>
        </p:spPr>
      </p:pic>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W2 Compute Window</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D88C9A98-4891-44A2-8623-069A2ECF7914}"/>
              </a:ext>
            </a:extLst>
          </p:cNvPr>
          <p:cNvPicPr>
            <a:picLocks noChangeAspect="1"/>
          </p:cNvPicPr>
          <p:nvPr/>
        </p:nvPicPr>
        <p:blipFill>
          <a:blip r:embed="rId3"/>
          <a:stretch>
            <a:fillRect/>
          </a:stretch>
        </p:blipFill>
        <p:spPr>
          <a:xfrm>
            <a:off x="5194696" y="1446181"/>
            <a:ext cx="5407819" cy="4707731"/>
          </a:xfrm>
          <a:prstGeom prst="rect">
            <a:avLst/>
          </a:prstGeom>
        </p:spPr>
      </p:pic>
      <p:sp>
        <p:nvSpPr>
          <p:cNvPr id="7" name="Thought Bubble: Cloud 6">
            <a:extLst>
              <a:ext uri="{FF2B5EF4-FFF2-40B4-BE49-F238E27FC236}">
                <a16:creationId xmlns:a16="http://schemas.microsoft.com/office/drawing/2014/main" id="{90776590-9C22-45A3-9B1C-CEE66167D980}"/>
              </a:ext>
            </a:extLst>
          </p:cNvPr>
          <p:cNvSpPr/>
          <p:nvPr/>
        </p:nvSpPr>
        <p:spPr>
          <a:xfrm>
            <a:off x="269540" y="3569040"/>
            <a:ext cx="1794512" cy="940579"/>
          </a:xfrm>
          <a:prstGeom prst="cloudCallout">
            <a:avLst>
              <a:gd name="adj1" fmla="val 37637"/>
              <a:gd name="adj2" fmla="val -74125"/>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Run Simulation Action</a:t>
            </a:r>
          </a:p>
        </p:txBody>
      </p:sp>
    </p:spTree>
    <p:extLst>
      <p:ext uri="{BB962C8B-B14F-4D97-AF65-F5344CB8AC3E}">
        <p14:creationId xmlns:p14="http://schemas.microsoft.com/office/powerpoint/2010/main" val="495632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738B13A-E6C8-427F-8702-1B6D4538ED14}"/>
              </a:ext>
            </a:extLst>
          </p:cNvPr>
          <p:cNvPicPr>
            <a:picLocks noChangeAspect="1"/>
          </p:cNvPicPr>
          <p:nvPr/>
        </p:nvPicPr>
        <p:blipFill>
          <a:blip r:embed="rId2"/>
          <a:stretch>
            <a:fillRect/>
          </a:stretch>
        </p:blipFill>
        <p:spPr>
          <a:xfrm>
            <a:off x="1175401" y="1129284"/>
            <a:ext cx="9849803" cy="5554980"/>
          </a:xfrm>
          <a:prstGeom prst="rect">
            <a:avLst/>
          </a:prstGeom>
        </p:spPr>
      </p:pic>
      <p:sp>
        <p:nvSpPr>
          <p:cNvPr id="5" name="Title 4">
            <a:extLst>
              <a:ext uri="{FF2B5EF4-FFF2-40B4-BE49-F238E27FC236}">
                <a16:creationId xmlns:a16="http://schemas.microsoft.com/office/drawing/2014/main" id="{D7503DC1-EE64-4630-A80D-CF44085F323E}"/>
              </a:ext>
            </a:extLst>
          </p:cNvPr>
          <p:cNvSpPr>
            <a:spLocks noGrp="1"/>
          </p:cNvSpPr>
          <p:nvPr>
            <p:ph type="title"/>
          </p:nvPr>
        </p:nvSpPr>
        <p:spPr>
          <a:xfrm>
            <a:off x="228600" y="365126"/>
            <a:ext cx="11704320" cy="698744"/>
          </a:xfrm>
        </p:spPr>
        <p:txBody>
          <a:bodyPr/>
          <a:lstStyle/>
          <a:p>
            <a:r>
              <a:rPr lang="en-US" sz="3600" dirty="0"/>
              <a:t>Demonstration Screens – Automated Report</a:t>
            </a:r>
          </a:p>
        </p:txBody>
      </p:sp>
      <p:sp>
        <p:nvSpPr>
          <p:cNvPr id="6" name="Text Placeholder 5">
            <a:extLst>
              <a:ext uri="{FF2B5EF4-FFF2-40B4-BE49-F238E27FC236}">
                <a16:creationId xmlns:a16="http://schemas.microsoft.com/office/drawing/2014/main" id="{57949A5E-977D-422A-93FD-84E605C26A6F}"/>
              </a:ext>
            </a:extLst>
          </p:cNvPr>
          <p:cNvSpPr>
            <a:spLocks noGrp="1"/>
          </p:cNvSpPr>
          <p:nvPr>
            <p:ph type="body" sz="quarter" idx="14"/>
          </p:nvPr>
        </p:nvSpPr>
        <p:spPr/>
        <p:txBody>
          <a:bodyPr/>
          <a:lstStyle/>
          <a:p>
            <a:endParaRPr lang="en-US"/>
          </a:p>
        </p:txBody>
      </p:sp>
      <p:pic>
        <p:nvPicPr>
          <p:cNvPr id="14" name="Picture 13">
            <a:extLst>
              <a:ext uri="{FF2B5EF4-FFF2-40B4-BE49-F238E27FC236}">
                <a16:creationId xmlns:a16="http://schemas.microsoft.com/office/drawing/2014/main" id="{ADEF1DF9-69D7-4737-A0F3-AC8133E35C2D}"/>
              </a:ext>
            </a:extLst>
          </p:cNvPr>
          <p:cNvPicPr>
            <a:picLocks noChangeAspect="1"/>
          </p:cNvPicPr>
          <p:nvPr/>
        </p:nvPicPr>
        <p:blipFill rotWithShape="1">
          <a:blip r:embed="rId3"/>
          <a:srcRect t="8174"/>
          <a:stretch/>
        </p:blipFill>
        <p:spPr>
          <a:xfrm>
            <a:off x="3566176" y="1129284"/>
            <a:ext cx="4001643" cy="4581390"/>
          </a:xfrm>
          <a:prstGeom prst="rect">
            <a:avLst/>
          </a:prstGeom>
        </p:spPr>
      </p:pic>
      <p:pic>
        <p:nvPicPr>
          <p:cNvPr id="18" name="Picture 17">
            <a:extLst>
              <a:ext uri="{FF2B5EF4-FFF2-40B4-BE49-F238E27FC236}">
                <a16:creationId xmlns:a16="http://schemas.microsoft.com/office/drawing/2014/main" id="{5A92B16D-E83D-4D63-B893-F9871AB93BF9}"/>
              </a:ext>
            </a:extLst>
          </p:cNvPr>
          <p:cNvPicPr>
            <a:picLocks noChangeAspect="1"/>
          </p:cNvPicPr>
          <p:nvPr/>
        </p:nvPicPr>
        <p:blipFill rotWithShape="1">
          <a:blip r:embed="rId4"/>
          <a:srcRect t="8174"/>
          <a:stretch/>
        </p:blipFill>
        <p:spPr>
          <a:xfrm>
            <a:off x="5294868" y="1646348"/>
            <a:ext cx="4001643" cy="4581390"/>
          </a:xfrm>
          <a:prstGeom prst="rect">
            <a:avLst/>
          </a:prstGeom>
        </p:spPr>
      </p:pic>
      <p:pic>
        <p:nvPicPr>
          <p:cNvPr id="20" name="Picture 19">
            <a:extLst>
              <a:ext uri="{FF2B5EF4-FFF2-40B4-BE49-F238E27FC236}">
                <a16:creationId xmlns:a16="http://schemas.microsoft.com/office/drawing/2014/main" id="{A28E9188-F600-4F98-BB63-F1536433F09B}"/>
              </a:ext>
            </a:extLst>
          </p:cNvPr>
          <p:cNvPicPr>
            <a:picLocks noChangeAspect="1"/>
          </p:cNvPicPr>
          <p:nvPr/>
        </p:nvPicPr>
        <p:blipFill rotWithShape="1">
          <a:blip r:embed="rId5"/>
          <a:srcRect t="8174"/>
          <a:stretch/>
        </p:blipFill>
        <p:spPr>
          <a:xfrm>
            <a:off x="7611178" y="2102874"/>
            <a:ext cx="4001643" cy="4581390"/>
          </a:xfrm>
          <a:prstGeom prst="rect">
            <a:avLst/>
          </a:prstGeom>
        </p:spPr>
      </p:pic>
      <p:sp>
        <p:nvSpPr>
          <p:cNvPr id="8" name="Thought Bubble: Cloud 7">
            <a:extLst>
              <a:ext uri="{FF2B5EF4-FFF2-40B4-BE49-F238E27FC236}">
                <a16:creationId xmlns:a16="http://schemas.microsoft.com/office/drawing/2014/main" id="{F5CAD0E1-4E19-4C20-97AB-03A3F053AFDB}"/>
              </a:ext>
            </a:extLst>
          </p:cNvPr>
          <p:cNvSpPr/>
          <p:nvPr/>
        </p:nvSpPr>
        <p:spPr>
          <a:xfrm>
            <a:off x="278145" y="3800046"/>
            <a:ext cx="1794512" cy="940579"/>
          </a:xfrm>
          <a:prstGeom prst="cloudCallout">
            <a:avLst>
              <a:gd name="adj1" fmla="val 39782"/>
              <a:gd name="adj2" fmla="val -81288"/>
            </a:avLst>
          </a:prstGeom>
          <a:solidFill>
            <a:schemeClr val="accent5">
              <a:lumMod val="40000"/>
              <a:lumOff val="60000"/>
              <a:alpha val="7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Create Report Action</a:t>
            </a:r>
          </a:p>
        </p:txBody>
      </p:sp>
    </p:spTree>
    <p:extLst>
      <p:ext uri="{BB962C8B-B14F-4D97-AF65-F5344CB8AC3E}">
        <p14:creationId xmlns:p14="http://schemas.microsoft.com/office/powerpoint/2010/main" val="38332670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B3AF-C914-4CA5-85EB-F0EB40337038}"/>
              </a:ext>
            </a:extLst>
          </p:cNvPr>
          <p:cNvSpPr>
            <a:spLocks noGrp="1"/>
          </p:cNvSpPr>
          <p:nvPr>
            <p:ph type="title"/>
          </p:nvPr>
        </p:nvSpPr>
        <p:spPr/>
        <p:txBody>
          <a:bodyPr/>
          <a:lstStyle/>
          <a:p>
            <a:r>
              <a:rPr lang="en-US" dirty="0"/>
              <a:t>Enhancement to WAT Capabilities</a:t>
            </a:r>
            <a:br>
              <a:rPr lang="en-US" dirty="0"/>
            </a:br>
            <a:r>
              <a:rPr lang="en-US" sz="3600" i="1" dirty="0"/>
              <a:t>Design Opportunities</a:t>
            </a:r>
            <a:endParaRPr lang="en-US" i="1" dirty="0"/>
          </a:p>
        </p:txBody>
      </p:sp>
      <p:sp>
        <p:nvSpPr>
          <p:cNvPr id="3" name="Text Placeholder 2">
            <a:extLst>
              <a:ext uri="{FF2B5EF4-FFF2-40B4-BE49-F238E27FC236}">
                <a16:creationId xmlns:a16="http://schemas.microsoft.com/office/drawing/2014/main" id="{CE4E71EF-93C7-48F8-8FAD-A112020F78B8}"/>
              </a:ext>
            </a:extLst>
          </p:cNvPr>
          <p:cNvSpPr>
            <a:spLocks noGrp="1"/>
          </p:cNvSpPr>
          <p:nvPr>
            <p:ph type="body" sz="quarter" idx="13"/>
          </p:nvPr>
        </p:nvSpPr>
        <p:spPr/>
        <p:txBody>
          <a:bodyPr/>
          <a:lstStyle/>
          <a:p>
            <a:pPr marL="0" indent="0">
              <a:buNone/>
            </a:pPr>
            <a:r>
              <a:rPr lang="en-US" dirty="0"/>
              <a:t>Extensions to be implemented using </a:t>
            </a:r>
            <a:r>
              <a:rPr lang="en-US" dirty="0" err="1"/>
              <a:t>HEC</a:t>
            </a:r>
            <a:r>
              <a:rPr lang="en-US" dirty="0"/>
              <a:t>-WAT Plug-in API</a:t>
            </a:r>
          </a:p>
          <a:p>
            <a:r>
              <a:rPr lang="en-US" dirty="0"/>
              <a:t>Use of Remote Data Source (extract and post from/to web data service)</a:t>
            </a:r>
          </a:p>
          <a:p>
            <a:r>
              <a:rPr lang="en-US" dirty="0"/>
              <a:t>Interface to Facilitate Production Use Cases</a:t>
            </a:r>
          </a:p>
          <a:p>
            <a:r>
              <a:rPr lang="en-US" dirty="0"/>
              <a:t>Automated Report Generation</a:t>
            </a:r>
          </a:p>
          <a:p>
            <a:r>
              <a:rPr lang="en-US" dirty="0"/>
              <a:t>Version (“Artifact”) Management for model computational code and configuration data sets</a:t>
            </a:r>
          </a:p>
        </p:txBody>
      </p:sp>
      <p:sp>
        <p:nvSpPr>
          <p:cNvPr id="4" name="Text Placeholder 3">
            <a:extLst>
              <a:ext uri="{FF2B5EF4-FFF2-40B4-BE49-F238E27FC236}">
                <a16:creationId xmlns:a16="http://schemas.microsoft.com/office/drawing/2014/main" id="{259DDC04-4D76-428D-A843-9EF353A7631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93176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0A6A-CE65-474E-A77A-3B7F1CEBC2BC}"/>
              </a:ext>
            </a:extLst>
          </p:cNvPr>
          <p:cNvSpPr>
            <a:spLocks noGrp="1"/>
          </p:cNvSpPr>
          <p:nvPr>
            <p:ph type="title"/>
          </p:nvPr>
        </p:nvSpPr>
        <p:spPr/>
        <p:txBody>
          <a:bodyPr/>
          <a:lstStyle/>
          <a:p>
            <a:r>
              <a:rPr lang="en-US" dirty="0"/>
              <a:t>Summary Findings</a:t>
            </a:r>
          </a:p>
        </p:txBody>
      </p:sp>
      <p:sp>
        <p:nvSpPr>
          <p:cNvPr id="3" name="Content Placeholder 2">
            <a:extLst>
              <a:ext uri="{FF2B5EF4-FFF2-40B4-BE49-F238E27FC236}">
                <a16:creationId xmlns:a16="http://schemas.microsoft.com/office/drawing/2014/main" id="{4679EAC0-2817-49E6-BC1B-3A3E9AE0860F}"/>
              </a:ext>
            </a:extLst>
          </p:cNvPr>
          <p:cNvSpPr>
            <a:spLocks noGrp="1"/>
          </p:cNvSpPr>
          <p:nvPr>
            <p:ph type="body" sz="quarter" idx="13"/>
          </p:nvPr>
        </p:nvSpPr>
        <p:spPr>
          <a:xfrm>
            <a:off x="228600" y="1865313"/>
            <a:ext cx="8940040" cy="4352544"/>
          </a:xfrm>
        </p:spPr>
        <p:txBody>
          <a:bodyPr>
            <a:normAutofit fontScale="92500" lnSpcReduction="10000"/>
          </a:bodyPr>
          <a:lstStyle/>
          <a:p>
            <a:r>
              <a:rPr lang="en-US" sz="2400" dirty="0" err="1"/>
              <a:t>HEC</a:t>
            </a:r>
            <a:r>
              <a:rPr lang="en-US" sz="2400" dirty="0"/>
              <a:t>-WAT is capable linking and running the selected models in </a:t>
            </a:r>
            <a:r>
              <a:rPr lang="en-US" sz="2400" dirty="0" err="1"/>
              <a:t>HEC</a:t>
            </a:r>
            <a:r>
              <a:rPr lang="en-US" sz="2400" dirty="0"/>
              <a:t>-WAT </a:t>
            </a:r>
          </a:p>
          <a:p>
            <a:r>
              <a:rPr lang="en-US" sz="2400" dirty="0"/>
              <a:t>Approximate Computation time for 1 year of simulation</a:t>
            </a:r>
          </a:p>
          <a:p>
            <a:pPr lvl="1"/>
            <a:r>
              <a:rPr lang="en-US" sz="2000" dirty="0"/>
              <a:t>HEC5Q - ~10 seconds (6 hour time step)</a:t>
            </a:r>
          </a:p>
          <a:p>
            <a:pPr lvl="1"/>
            <a:r>
              <a:rPr lang="en-US" sz="2000" dirty="0"/>
              <a:t>CE-QUAL-W2 Shasta - ~15 min</a:t>
            </a:r>
          </a:p>
          <a:p>
            <a:pPr lvl="1"/>
            <a:r>
              <a:rPr lang="en-US" sz="2000" dirty="0"/>
              <a:t>CE-QUAL-W2 Keswick - ~20 min</a:t>
            </a:r>
          </a:p>
          <a:p>
            <a:pPr lvl="1"/>
            <a:r>
              <a:rPr lang="en-US" sz="2000" dirty="0" err="1"/>
              <a:t>HEC</a:t>
            </a:r>
            <a:r>
              <a:rPr lang="en-US" sz="2000" dirty="0"/>
              <a:t>-ResSim - ~45 seconds (1 hour time step)</a:t>
            </a:r>
          </a:p>
          <a:p>
            <a:r>
              <a:rPr lang="en-US" sz="2400" dirty="0"/>
              <a:t>Accuracy of the models has not yet been evaluated in detail, further testing in progress</a:t>
            </a:r>
          </a:p>
          <a:p>
            <a:r>
              <a:rPr lang="en-US" sz="2400" dirty="0"/>
              <a:t>Initial development of a Use Case Workflow plug-in for </a:t>
            </a:r>
            <a:r>
              <a:rPr lang="en-US" sz="2400" dirty="0" err="1"/>
              <a:t>HEC</a:t>
            </a:r>
            <a:r>
              <a:rPr lang="en-US" sz="2400" dirty="0"/>
              <a:t>-WAT was successful</a:t>
            </a:r>
          </a:p>
          <a:p>
            <a:r>
              <a:rPr lang="en-US" sz="2400" dirty="0"/>
              <a:t>Initial implementation of common reporting was challenging, but shows promise</a:t>
            </a:r>
          </a:p>
          <a:p>
            <a:endParaRPr lang="en-US" sz="2400" dirty="0"/>
          </a:p>
          <a:p>
            <a:endParaRPr lang="en-US" sz="1800" dirty="0"/>
          </a:p>
        </p:txBody>
      </p:sp>
      <p:sp>
        <p:nvSpPr>
          <p:cNvPr id="5" name="Text Placeholder 4">
            <a:extLst>
              <a:ext uri="{FF2B5EF4-FFF2-40B4-BE49-F238E27FC236}">
                <a16:creationId xmlns:a16="http://schemas.microsoft.com/office/drawing/2014/main" id="{2759B19B-B68C-4C1C-8350-304F52CF6DA0}"/>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F44F8568-F7C9-4605-B30F-4E535BF77941}"/>
              </a:ext>
            </a:extLst>
          </p:cNvPr>
          <p:cNvPicPr>
            <a:picLocks noChangeAspect="1"/>
          </p:cNvPicPr>
          <p:nvPr/>
        </p:nvPicPr>
        <p:blipFill rotWithShape="1">
          <a:blip r:embed="rId2"/>
          <a:srcRect l="49410" t="17452" r="31099" b="13250"/>
          <a:stretch/>
        </p:blipFill>
        <p:spPr>
          <a:xfrm>
            <a:off x="9408368" y="672553"/>
            <a:ext cx="2376264" cy="4752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9439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0A6A-CE65-474E-A77A-3B7F1CEBC2BC}"/>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4679EAC0-2817-49E6-BC1B-3A3E9AE0860F}"/>
              </a:ext>
            </a:extLst>
          </p:cNvPr>
          <p:cNvSpPr>
            <a:spLocks noGrp="1"/>
          </p:cNvSpPr>
          <p:nvPr>
            <p:ph type="body" sz="quarter" idx="13"/>
          </p:nvPr>
        </p:nvSpPr>
        <p:spPr>
          <a:xfrm>
            <a:off x="228600" y="1538654"/>
            <a:ext cx="8862646" cy="4679203"/>
          </a:xfrm>
        </p:spPr>
        <p:txBody>
          <a:bodyPr>
            <a:normAutofit fontScale="92500" lnSpcReduction="10000"/>
          </a:bodyPr>
          <a:lstStyle/>
          <a:p>
            <a:r>
              <a:rPr lang="en-US" sz="2400" dirty="0"/>
              <a:t>Refinement of model linking and improvement of model plug-ins to support time dependent operation control</a:t>
            </a:r>
          </a:p>
          <a:p>
            <a:r>
              <a:rPr lang="en-US" sz="2400" dirty="0"/>
              <a:t>Common reporting design and model result post-processing to support additional report formats</a:t>
            </a:r>
          </a:p>
          <a:p>
            <a:r>
              <a:rPr lang="en-US" sz="2400" dirty="0"/>
              <a:t>Definition and representation of additional use cases</a:t>
            </a:r>
          </a:p>
          <a:p>
            <a:r>
              <a:rPr lang="en-US" sz="2400" dirty="0"/>
              <a:t>Further calibration of new models</a:t>
            </a:r>
          </a:p>
          <a:p>
            <a:r>
              <a:rPr lang="en-US" sz="2400" dirty="0"/>
              <a:t>Appropriate design to provide correct level of user customization and long-term maintenance</a:t>
            </a:r>
          </a:p>
          <a:p>
            <a:r>
              <a:rPr lang="en-US" sz="2400" dirty="0"/>
              <a:t>Toward Deployment</a:t>
            </a:r>
          </a:p>
          <a:p>
            <a:pPr lvl="1"/>
            <a:r>
              <a:rPr lang="en-US" sz="2000" dirty="0"/>
              <a:t>Integration with Data Management System</a:t>
            </a:r>
          </a:p>
          <a:p>
            <a:pPr lvl="1"/>
            <a:r>
              <a:rPr lang="en-US" sz="2000" dirty="0"/>
              <a:t>Refinement of model/data management concepts to support coordinated team modeling by Reclamation staff and other collaborators</a:t>
            </a:r>
          </a:p>
          <a:p>
            <a:pPr lvl="1"/>
            <a:r>
              <a:rPr lang="en-US" sz="2000" dirty="0"/>
              <a:t>Version management for software and model configuration data</a:t>
            </a:r>
          </a:p>
          <a:p>
            <a:endParaRPr lang="en-US" sz="2400" dirty="0"/>
          </a:p>
        </p:txBody>
      </p:sp>
      <p:sp>
        <p:nvSpPr>
          <p:cNvPr id="5" name="Text Placeholder 4">
            <a:extLst>
              <a:ext uri="{FF2B5EF4-FFF2-40B4-BE49-F238E27FC236}">
                <a16:creationId xmlns:a16="http://schemas.microsoft.com/office/drawing/2014/main" id="{D78E2A3F-0516-4F68-BD47-0F2EB77DF985}"/>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1C10CC62-6245-4C9A-B762-3CA939C0B779}"/>
              </a:ext>
            </a:extLst>
          </p:cNvPr>
          <p:cNvPicPr>
            <a:picLocks noChangeAspect="1"/>
          </p:cNvPicPr>
          <p:nvPr/>
        </p:nvPicPr>
        <p:blipFill rotWithShape="1">
          <a:blip r:embed="rId2"/>
          <a:srcRect l="49410" t="17452" r="31099" b="13250"/>
          <a:stretch/>
        </p:blipFill>
        <p:spPr>
          <a:xfrm>
            <a:off x="9408368" y="672553"/>
            <a:ext cx="2376264" cy="4752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7238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 white" id="{5B01CB95-E967-0C4E-BB61-92E0A8DDC530}" vid="{E52EC274-00E1-074E-B9C7-D32580BC5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31B40F6AE4B1B4D868E15939EC4B43C" ma:contentTypeVersion="8" ma:contentTypeDescription="Create a new document." ma:contentTypeScope="" ma:versionID="83876174d68ec1eaa0379fd13b6c8d12">
  <xsd:schema xmlns:xsd="http://www.w3.org/2001/XMLSchema" xmlns:xs="http://www.w3.org/2001/XMLSchema" xmlns:p="http://schemas.microsoft.com/office/2006/metadata/properties" xmlns:ns2="7385bbce-55d1-492b-91ea-36ab5c6164ea" targetNamespace="http://schemas.microsoft.com/office/2006/metadata/properties" ma:root="true" ma:fieldsID="011548405e08f025c8f09b204e405a8c" ns2:_="">
    <xsd:import namespace="7385bbce-55d1-492b-91ea-36ab5c6164e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85bbce-55d1-492b-91ea-36ab5c6164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C11B69-85E9-4FAA-A227-A88D3ADA01A9}">
  <ds:schemaRefs>
    <ds:schemaRef ds:uri="http://schemas.microsoft.com/office/infopath/2007/PartnerControls"/>
    <ds:schemaRef ds:uri="7385bbce-55d1-492b-91ea-36ab5c6164e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95D63604-2C1C-4136-817B-7AC4A5564378}">
  <ds:schemaRefs>
    <ds:schemaRef ds:uri="http://schemas.microsoft.com/sharepoint/v3/contenttype/forms"/>
  </ds:schemaRefs>
</ds:datastoreItem>
</file>

<file path=customXml/itemProps3.xml><?xml version="1.0" encoding="utf-8"?>
<ds:datastoreItem xmlns:ds="http://schemas.openxmlformats.org/officeDocument/2006/customXml" ds:itemID="{F2A12F7D-DC0D-40A5-9B94-D07B728EC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85bbce-55d1-492b-91ea-36ab5c6164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3153</TotalTime>
  <Words>6207</Words>
  <Application>Microsoft Macintosh PowerPoint</Application>
  <PresentationFormat>Widescreen</PresentationFormat>
  <Paragraphs>1793</Paragraphs>
  <Slides>105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Calibri</vt:lpstr>
      <vt:lpstr>Calibri Light</vt:lpstr>
      <vt:lpstr>Garamond</vt:lpstr>
      <vt:lpstr>Segoe UI</vt:lpstr>
      <vt:lpstr>Segoe UI Semibold</vt:lpstr>
      <vt:lpstr>Times New Roman</vt:lpstr>
      <vt:lpstr>Office Theme</vt:lpstr>
      <vt:lpstr>CVP Water Temperature Modeling Platform</vt:lpstr>
      <vt:lpstr>Welcome!!</vt:lpstr>
      <vt:lpstr>Workshop Agenda</vt:lpstr>
      <vt:lpstr>Registration Poll</vt:lpstr>
      <vt:lpstr>Opening Remarks</vt:lpstr>
      <vt:lpstr>WTMP Overview - Project Needs and Anticipated Outcome</vt:lpstr>
      <vt:lpstr>Water Temperature Management Story</vt:lpstr>
      <vt:lpstr>Water Temperature Management Story</vt:lpstr>
      <vt:lpstr>Modernize Business Practice to Support the CVP Operations</vt:lpstr>
      <vt:lpstr>Need high Quality</vt:lpstr>
      <vt:lpstr>Need Confidence -tools add value, are useful, and trusted</vt:lpstr>
      <vt:lpstr>Need Flexibility to respond</vt:lpstr>
      <vt:lpstr>Need Compatibility and Efficiency for practical applications</vt:lpstr>
      <vt:lpstr>Need to build tools for Longer-time Horizons</vt:lpstr>
      <vt:lpstr>Need to develop Expertise</vt:lpstr>
      <vt:lpstr>Vision for WTMP Project</vt:lpstr>
      <vt:lpstr>Modeling Technical Committee (MTC)</vt:lpstr>
      <vt:lpstr>WTMP Overview - Workplan and Schedule</vt:lpstr>
      <vt:lpstr>Presentation Overview</vt:lpstr>
      <vt:lpstr>Technical Charge</vt:lpstr>
      <vt:lpstr>Project Area</vt:lpstr>
      <vt:lpstr>Tasks</vt:lpstr>
      <vt:lpstr>PowerPoint Presentation</vt:lpstr>
      <vt:lpstr>Phase I</vt:lpstr>
      <vt:lpstr>Phase II</vt:lpstr>
      <vt:lpstr>Project Schedule</vt:lpstr>
      <vt:lpstr>Project Schedule (Example, STC)</vt:lpstr>
      <vt:lpstr>Current Activities </vt:lpstr>
      <vt:lpstr>Next Steps</vt:lpstr>
      <vt:lpstr>WTMP Overview - MTC Orientation and Expectation</vt:lpstr>
      <vt:lpstr>Modeling Technical Committee (MTC)</vt:lpstr>
      <vt:lpstr>Overall Project Stakeholder Involvement </vt:lpstr>
      <vt:lpstr>Questions</vt:lpstr>
      <vt:lpstr>Short Stretch Break </vt:lpstr>
      <vt:lpstr>Water Temperature Model and Framework Review and Selection - Part I: Models and Framework</vt:lpstr>
      <vt:lpstr>Water Temperature Model and Framework Review and Selection - Water Temperature Model Selection</vt:lpstr>
      <vt:lpstr>Presentation Overview</vt:lpstr>
      <vt:lpstr>Model Selection/Design (Task 6)</vt:lpstr>
      <vt:lpstr>Model Selection Criteria</vt:lpstr>
      <vt:lpstr>Modeling Need(s)</vt:lpstr>
      <vt:lpstr>Model Spatial and Temporal Considerations</vt:lpstr>
      <vt:lpstr>Model Types/Definitions</vt:lpstr>
      <vt:lpstr>Model Selection Criteria: Subcategories</vt:lpstr>
      <vt:lpstr>PowerPoint Presentation</vt:lpstr>
      <vt:lpstr>Linkage Criteria</vt:lpstr>
      <vt:lpstr>Input/Output (I/O) Criteria</vt:lpstr>
      <vt:lpstr>Support Criteria</vt:lpstr>
      <vt:lpstr>CVP Features Criteria</vt:lpstr>
      <vt:lpstr>Qualitative Criteria</vt:lpstr>
      <vt:lpstr>Model Selection </vt:lpstr>
      <vt:lpstr>Reservoir and System Models</vt:lpstr>
      <vt:lpstr>River Models (1/2)</vt:lpstr>
      <vt:lpstr>River Models (2/2)</vt:lpstr>
      <vt:lpstr>Initial Selection</vt:lpstr>
      <vt:lpstr>System Model: HEC-ResSim</vt:lpstr>
      <vt:lpstr>System Model: HEC-ResSim</vt:lpstr>
      <vt:lpstr>Model Output</vt:lpstr>
      <vt:lpstr>Reservoir Model: CE-QUAL-W2</vt:lpstr>
      <vt:lpstr>Reservoir Model: CE-QUAL-W2</vt:lpstr>
      <vt:lpstr>Model Output</vt:lpstr>
      <vt:lpstr>River Model: HEC-ResSim</vt:lpstr>
      <vt:lpstr>Summary</vt:lpstr>
      <vt:lpstr>Water Temperature Model and Framework Review and Selection - Modeling Framework Selection</vt:lpstr>
      <vt:lpstr>Modeling Framework Selection - Overview</vt:lpstr>
      <vt:lpstr>Overview of Framework and Objectives</vt:lpstr>
      <vt:lpstr>Model, Configuration, Input and Output</vt:lpstr>
      <vt:lpstr>Team Roles</vt:lpstr>
      <vt:lpstr>Operational Use of a Model</vt:lpstr>
      <vt:lpstr>A Single Model in a Modeling Framework</vt:lpstr>
      <vt:lpstr>Automating Standard Inputs and Outputs</vt:lpstr>
      <vt:lpstr>Multiple Models in a Framework</vt:lpstr>
      <vt:lpstr>Candidate Frameworks</vt:lpstr>
      <vt:lpstr>General Requirements</vt:lpstr>
      <vt:lpstr>Selection Criteria – Model Support Ability to Satisfy a Criterion: Y-yes out of the box, S-with Scripting, C-with Coding, N-no does not support</vt:lpstr>
      <vt:lpstr>Selection Criteria – Data Management and User Interface Ability to Satisfy a Criterion: Y-yes out of the box, S-with Scripting, C-with Coding, N-no does not support</vt:lpstr>
      <vt:lpstr>Selection Criteria – Installation and Configuration Ability to Satisfy a Criterion: Y-yes out of the box, S-with Scripting, C-with Coding, N-no does not support</vt:lpstr>
      <vt:lpstr>Initial Recommended Framework</vt:lpstr>
      <vt:lpstr>Questions</vt:lpstr>
      <vt:lpstr>Short Stretch Break </vt:lpstr>
      <vt:lpstr>Water Temperature Model and Framework Review and Selection - Trial Implementation of the Recommended Modeling Framework</vt:lpstr>
      <vt:lpstr>Modeling Framework Test</vt:lpstr>
      <vt:lpstr>Purpose of the Modeling Framework Test</vt:lpstr>
      <vt:lpstr>Models in the Test</vt:lpstr>
      <vt:lpstr>Activities associated with this Test</vt:lpstr>
      <vt:lpstr>Boundary  Conditions</vt:lpstr>
      <vt:lpstr>Use Cases</vt:lpstr>
      <vt:lpstr>Model Validation Use Case Example</vt:lpstr>
      <vt:lpstr>Model Data Management</vt:lpstr>
      <vt:lpstr>Demonstration Screens - Open the HEC-WAT Study</vt:lpstr>
      <vt:lpstr>Demonstration Screens – Create a Simulation Group</vt:lpstr>
      <vt:lpstr>Demonstration Screens – Workflow Action Screen</vt:lpstr>
      <vt:lpstr>Demonstration Screens – Input Data Review</vt:lpstr>
      <vt:lpstr>Demonstration Screens – ResSim Model Displayed</vt:lpstr>
      <vt:lpstr>Demonstration Screens – W2 models Displayed</vt:lpstr>
      <vt:lpstr>Demonstration Screens – W2 Compute Window</vt:lpstr>
      <vt:lpstr>Demonstration Screens – Automated Report</vt:lpstr>
      <vt:lpstr>Enhancement to WAT Capabilities Design Opportunities</vt:lpstr>
      <vt:lpstr>Summary Findings</vt:lpstr>
      <vt:lpstr>Next Steps</vt:lpstr>
      <vt:lpstr>Questions</vt:lpstr>
      <vt:lpstr>Wrap Up and Next Steps</vt:lpstr>
      <vt:lpstr>Upcoming MTC and Topics</vt:lpstr>
      <vt:lpstr>Information Sharing and Contacts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No more that two lines</dc:title>
  <dc:subject/>
  <dc:creator>Soeth, Peter D</dc:creator>
  <cp:keywords/>
  <dc:description/>
  <cp:lastModifiedBy>Todd Steissberg</cp:lastModifiedBy>
  <cp:revision>96</cp:revision>
  <cp:lastPrinted>2020-01-28T17:10:41Z</cp:lastPrinted>
  <dcterms:created xsi:type="dcterms:W3CDTF">2016-11-04T19:21:58Z</dcterms:created>
  <dcterms:modified xsi:type="dcterms:W3CDTF">2021-10-12T02:01:45Z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0x010100231B40F6AE4B1B4D868E15939EC4B43C</vt:lpwstr>
  </property>
</Properties>
</file>